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303" r:id="rId3"/>
    <p:sldId id="318" r:id="rId4"/>
    <p:sldId id="308" r:id="rId5"/>
    <p:sldId id="305" r:id="rId6"/>
    <p:sldId id="314" r:id="rId7"/>
    <p:sldId id="310" r:id="rId8"/>
    <p:sldId id="315" r:id="rId9"/>
    <p:sldId id="316" r:id="rId10"/>
    <p:sldId id="317" r:id="rId11"/>
    <p:sldId id="321" r:id="rId12"/>
    <p:sldId id="330" r:id="rId13"/>
    <p:sldId id="322" r:id="rId14"/>
    <p:sldId id="331" r:id="rId15"/>
    <p:sldId id="323" r:id="rId16"/>
    <p:sldId id="325" r:id="rId17"/>
    <p:sldId id="329" r:id="rId18"/>
    <p:sldId id="327" r:id="rId19"/>
    <p:sldId id="332" r:id="rId20"/>
    <p:sldId id="333" r:id="rId21"/>
    <p:sldId id="334" r:id="rId22"/>
    <p:sldId id="335" r:id="rId23"/>
    <p:sldId id="343" r:id="rId24"/>
    <p:sldId id="336" r:id="rId25"/>
    <p:sldId id="340" r:id="rId26"/>
    <p:sldId id="341" r:id="rId27"/>
    <p:sldId id="282" r:id="rId28"/>
    <p:sldId id="337" r:id="rId29"/>
    <p:sldId id="338" r:id="rId30"/>
    <p:sldId id="342" r:id="rId31"/>
    <p:sldId id="344"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1810"/>
  </p:normalViewPr>
  <p:slideViewPr>
    <p:cSldViewPr snapToGrid="0" snapToObjects="1">
      <p:cViewPr>
        <p:scale>
          <a:sx n="120" d="100"/>
          <a:sy n="120" d="100"/>
        </p:scale>
        <p:origin x="800" y="128"/>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6A5660-56AD-204F-9F5E-DBD499D74606}" type="datetimeFigureOut">
              <a:rPr lang="en-US" smtClean="0"/>
              <a:t>7/6/20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32E5DE-8145-6A42-B445-A22244F0B7CA}" type="slidenum">
              <a:rPr lang="en-US" smtClean="0"/>
              <a:t>‹#›</a:t>
            </a:fld>
            <a:endParaRPr lang="en-US"/>
          </a:p>
        </p:txBody>
      </p:sp>
    </p:spTree>
    <p:extLst>
      <p:ext uri="{BB962C8B-B14F-4D97-AF65-F5344CB8AC3E}">
        <p14:creationId xmlns:p14="http://schemas.microsoft.com/office/powerpoint/2010/main" val="2038996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thanks for tuning into my practice talk for the upcoming cognitive science conference. And for those in </a:t>
            </a:r>
            <a:r>
              <a:rPr lang="en-US" dirty="0" err="1"/>
              <a:t>Hakwan</a:t>
            </a:r>
            <a:r>
              <a:rPr lang="en-US" dirty="0"/>
              <a:t> Lau’s lab watching a recording of this talk, hello!</a:t>
            </a:r>
          </a:p>
          <a:p>
            <a:endParaRPr lang="en-US" dirty="0"/>
          </a:p>
          <a:p>
            <a:r>
              <a:rPr lang="en-US" dirty="0"/>
              <a:t>In this presentation, I will introduce some preliminary findings from naturalistic data on how people reason about and support their capital punishment attitudes.</a:t>
            </a:r>
          </a:p>
        </p:txBody>
      </p:sp>
      <p:sp>
        <p:nvSpPr>
          <p:cNvPr id="4" name="Slide Number Placeholder 3"/>
          <p:cNvSpPr>
            <a:spLocks noGrp="1"/>
          </p:cNvSpPr>
          <p:nvPr>
            <p:ph type="sldNum" sz="quarter" idx="5"/>
          </p:nvPr>
        </p:nvSpPr>
        <p:spPr/>
        <p:txBody>
          <a:bodyPr/>
          <a:lstStyle/>
          <a:p>
            <a:fld id="{4A32E5DE-8145-6A42-B445-A22244F0B7CA}" type="slidenum">
              <a:rPr lang="en-US" smtClean="0"/>
              <a:t>1</a:t>
            </a:fld>
            <a:endParaRPr lang="en-US"/>
          </a:p>
        </p:txBody>
      </p:sp>
    </p:spTree>
    <p:extLst>
      <p:ext uri="{BB962C8B-B14F-4D97-AF65-F5344CB8AC3E}">
        <p14:creationId xmlns:p14="http://schemas.microsoft.com/office/powerpoint/2010/main" val="3526265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they support their stance by writing a short argument justifying their views. </a:t>
            </a:r>
          </a:p>
          <a:p>
            <a:endParaRPr lang="en-US" dirty="0"/>
          </a:p>
          <a:p>
            <a:r>
              <a:rPr lang="en-US" dirty="0"/>
              <a:t>We see here that this user believes that capital punishment is morally permissible because some people (like “child rapists” and murderers) deserve to die. </a:t>
            </a:r>
          </a:p>
          <a:p>
            <a:endParaRPr lang="en-US" dirty="0"/>
          </a:p>
          <a:p>
            <a:r>
              <a:rPr lang="en-US" dirty="0"/>
              <a:t>In this study, we analyzed multiple Change My View posts about capital punishment to assess which types of beliefs and reasons support people's capital punishment attitudes.</a:t>
            </a:r>
          </a:p>
          <a:p>
            <a:endParaRPr lang="en-US" dirty="0"/>
          </a:p>
          <a:p>
            <a:r>
              <a:rPr lang="en-US" dirty="0"/>
              <a:t>*click*</a:t>
            </a:r>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10</a:t>
            </a:fld>
            <a:endParaRPr lang="en-US"/>
          </a:p>
        </p:txBody>
      </p:sp>
    </p:spTree>
    <p:extLst>
      <p:ext uri="{BB962C8B-B14F-4D97-AF65-F5344CB8AC3E}">
        <p14:creationId xmlns:p14="http://schemas.microsoft.com/office/powerpoint/2010/main" val="4276577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specifically, we examined if certain topics are more prevalent in the dataset than others.  In turn, indicating which reasons people most commonly provide when justifying their stance on capital punishment.  </a:t>
            </a:r>
          </a:p>
          <a:p>
            <a:endParaRPr lang="en-US" dirty="0"/>
          </a:p>
          <a:p>
            <a:r>
              <a:rPr lang="en-US" dirty="0"/>
              <a:t>Furthermore, we are also interested in if the prevalent topics change as a function of someone's attitude towards the issue. </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11</a:t>
            </a:fld>
            <a:endParaRPr lang="en-US"/>
          </a:p>
        </p:txBody>
      </p:sp>
    </p:spTree>
    <p:extLst>
      <p:ext uri="{BB962C8B-B14F-4D97-AF65-F5344CB8AC3E}">
        <p14:creationId xmlns:p14="http://schemas.microsoft.com/office/powerpoint/2010/main" val="28019105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answer these questions, we collected 149 Capital punishment posts from the Reddit forum CMV using the Reddit API wrapper PRAW. Posts were hand labeled by me as either supporting an anti- or pro- capital punishment stance. </a:t>
            </a:r>
          </a:p>
        </p:txBody>
      </p:sp>
      <p:sp>
        <p:nvSpPr>
          <p:cNvPr id="4" name="Slide Number Placeholder 3"/>
          <p:cNvSpPr>
            <a:spLocks noGrp="1"/>
          </p:cNvSpPr>
          <p:nvPr>
            <p:ph type="sldNum" sz="quarter" idx="5"/>
          </p:nvPr>
        </p:nvSpPr>
        <p:spPr/>
        <p:txBody>
          <a:bodyPr/>
          <a:lstStyle/>
          <a:p>
            <a:fld id="{4A32E5DE-8145-6A42-B445-A22244F0B7CA}" type="slidenum">
              <a:rPr lang="en-US" smtClean="0"/>
              <a:t>12</a:t>
            </a:fld>
            <a:endParaRPr lang="en-US"/>
          </a:p>
        </p:txBody>
      </p:sp>
    </p:spTree>
    <p:extLst>
      <p:ext uri="{BB962C8B-B14F-4D97-AF65-F5344CB8AC3E}">
        <p14:creationId xmlns:p14="http://schemas.microsoft.com/office/powerpoint/2010/main" val="26845941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this data set in hand, we then fit an unsupervised topic model, LDA.</a:t>
            </a:r>
          </a:p>
          <a:p>
            <a:r>
              <a:rPr lang="en-US" dirty="0"/>
              <a:t>LDA requires we pre-specify the number of topics we believe are in the dataset. Here, I will present you a model that assumes 5 topics in the dataset, however, varying the number of topics in the model does not lead to meaningfully different results. </a:t>
            </a:r>
          </a:p>
          <a:p>
            <a:endParaRPr lang="en-US" dirty="0"/>
          </a:p>
          <a:p>
            <a:r>
              <a:rPr lang="en-US" dirty="0"/>
              <a:t>LDA learns which topics are present in a dataset by looking at the distribution of terms in each document (here, people's posts to CMV) and grouping documents with similar term distributions into similar topics. </a:t>
            </a:r>
          </a:p>
          <a:p>
            <a:endParaRPr lang="en-US" dirty="0"/>
          </a:p>
          <a:p>
            <a:r>
              <a:rPr lang="en-US" dirty="0"/>
              <a:t>It is also important to note that there aren’t clear metrics that can effectively assess a topic model’s fit. Effective assessments rest largely on fitting multiple models and qualitatively interpreting trends in the results of the models. As a result, examining topic models is more art than science (an art that I am slowly learning) and even though I am presenting a single model here, multiple topic models informed our conclusions. </a:t>
            </a:r>
            <a:br>
              <a:rPr lang="en-US" dirty="0"/>
            </a:br>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13</a:t>
            </a:fld>
            <a:endParaRPr lang="en-US"/>
          </a:p>
        </p:txBody>
      </p:sp>
    </p:spTree>
    <p:extLst>
      <p:ext uri="{BB962C8B-B14F-4D97-AF65-F5344CB8AC3E}">
        <p14:creationId xmlns:p14="http://schemas.microsoft.com/office/powerpoint/2010/main" val="33396395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assist with the qualitative evaluations, we also used the tool </a:t>
            </a:r>
            <a:r>
              <a:rPr lang="en-US" dirty="0" err="1"/>
              <a:t>pyLDAViz</a:t>
            </a:r>
            <a:r>
              <a:rPr lang="en-US" dirty="0"/>
              <a:t> to interactively examine the learned topics for both models. </a:t>
            </a:r>
          </a:p>
          <a:p>
            <a:endParaRPr lang="en-US" dirty="0"/>
          </a:p>
          <a:p>
            <a:r>
              <a:rPr lang="en-US" dirty="0"/>
              <a:t>I will now discuss the results of the two topic models in more detail. </a:t>
            </a:r>
          </a:p>
        </p:txBody>
      </p:sp>
      <p:sp>
        <p:nvSpPr>
          <p:cNvPr id="4" name="Slide Number Placeholder 3"/>
          <p:cNvSpPr>
            <a:spLocks noGrp="1"/>
          </p:cNvSpPr>
          <p:nvPr>
            <p:ph type="sldNum" sz="quarter" idx="5"/>
          </p:nvPr>
        </p:nvSpPr>
        <p:spPr/>
        <p:txBody>
          <a:bodyPr/>
          <a:lstStyle/>
          <a:p>
            <a:fld id="{4A32E5DE-8145-6A42-B445-A22244F0B7CA}" type="slidenum">
              <a:rPr lang="en-US" smtClean="0"/>
              <a:t>14</a:t>
            </a:fld>
            <a:endParaRPr lang="en-US"/>
          </a:p>
        </p:txBody>
      </p:sp>
    </p:spTree>
    <p:extLst>
      <p:ext uri="{BB962C8B-B14F-4D97-AF65-F5344CB8AC3E}">
        <p14:creationId xmlns:p14="http://schemas.microsoft.com/office/powerpoint/2010/main" val="39380763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each box, I will display the top words for each topic. </a:t>
            </a:r>
          </a:p>
          <a:p>
            <a:endParaRPr lang="en-US" dirty="0"/>
          </a:p>
          <a:p>
            <a:r>
              <a:rPr lang="en-US" dirty="0"/>
              <a:t>In the top row are the topics present in posts arguing </a:t>
            </a:r>
            <a:r>
              <a:rPr lang="en-US" b="1" dirty="0"/>
              <a:t>against</a:t>
            </a:r>
            <a:r>
              <a:rPr lang="en-US" dirty="0"/>
              <a:t> capital punishment.  </a:t>
            </a:r>
          </a:p>
          <a:p>
            <a:r>
              <a:rPr lang="en-US" dirty="0"/>
              <a:t>In the bottom row are the topics present in posts arguing </a:t>
            </a:r>
            <a:r>
              <a:rPr lang="en-US" b="1" dirty="0"/>
              <a:t>for</a:t>
            </a:r>
            <a:r>
              <a:rPr lang="en-US" dirty="0"/>
              <a:t> capital punishment.  </a:t>
            </a:r>
          </a:p>
          <a:p>
            <a:endParaRPr lang="en-US" dirty="0"/>
          </a:p>
          <a:p>
            <a:r>
              <a:rPr lang="en-US" dirty="0"/>
              <a:t>While we can make general topic comparisons across attitude type, we should not compare a single topic across attitude type. </a:t>
            </a:r>
          </a:p>
          <a:p>
            <a:r>
              <a:rPr lang="en-US" dirty="0"/>
              <a:t> </a:t>
            </a:r>
          </a:p>
          <a:p>
            <a:r>
              <a:rPr lang="en-US" dirty="0"/>
              <a:t>For instance, we should not make comparisons between Topic 1 across both models because they are different models and have a different notion of what Topic 1 _is_.</a:t>
            </a:r>
          </a:p>
          <a:p>
            <a:endParaRPr lang="en-US" dirty="0"/>
          </a:p>
          <a:p>
            <a:r>
              <a:rPr lang="en-US" dirty="0"/>
              <a:t>Rather, we should look at general trends across all topics.</a:t>
            </a:r>
          </a:p>
          <a:p>
            <a:endParaRPr lang="en-US" dirty="0"/>
          </a:p>
          <a:p>
            <a:r>
              <a:rPr lang="en-US" dirty="0"/>
              <a:t>Hopefully, this will make more sense in a moment. </a:t>
            </a:r>
          </a:p>
        </p:txBody>
      </p:sp>
      <p:sp>
        <p:nvSpPr>
          <p:cNvPr id="4" name="Slide Number Placeholder 3"/>
          <p:cNvSpPr>
            <a:spLocks noGrp="1"/>
          </p:cNvSpPr>
          <p:nvPr>
            <p:ph type="sldNum" sz="quarter" idx="5"/>
          </p:nvPr>
        </p:nvSpPr>
        <p:spPr/>
        <p:txBody>
          <a:bodyPr/>
          <a:lstStyle/>
          <a:p>
            <a:fld id="{4A32E5DE-8145-6A42-B445-A22244F0B7CA}" type="slidenum">
              <a:rPr lang="en-US" smtClean="0"/>
              <a:t>15</a:t>
            </a:fld>
            <a:endParaRPr lang="en-US"/>
          </a:p>
        </p:txBody>
      </p:sp>
    </p:spTree>
    <p:extLst>
      <p:ext uri="{BB962C8B-B14F-4D97-AF65-F5344CB8AC3E}">
        <p14:creationId xmlns:p14="http://schemas.microsoft.com/office/powerpoint/2010/main" val="39929124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topics for posts against capital punishment.  </a:t>
            </a:r>
          </a:p>
          <a:p>
            <a:endParaRPr lang="en-US" dirty="0"/>
          </a:p>
          <a:p>
            <a:r>
              <a:rPr lang="en-US" dirty="0"/>
              <a:t>We see words like “inherently” and “contradictory” in Topic 1, possibly indicating some people’s concerns for moral coherence</a:t>
            </a:r>
          </a:p>
          <a:p>
            <a:endParaRPr lang="en-US" dirty="0"/>
          </a:p>
          <a:p>
            <a:r>
              <a:rPr lang="en-US" dirty="0"/>
              <a:t>And terms like “eye” (as in 'eye-for-an-eye') and "harsh” compose Topic 4, possibly indicating concerns for the need for retribution. </a:t>
            </a:r>
          </a:p>
          <a:p>
            <a:endParaRPr lang="en-US" dirty="0"/>
          </a:p>
          <a:p>
            <a:r>
              <a:rPr lang="en-US" dirty="0"/>
              <a:t>Again, the terms shown in each box are the "top 10" terms </a:t>
            </a:r>
            <a:r>
              <a:rPr lang="en-US" dirty="0" err="1"/>
              <a:t>assoicated</a:t>
            </a:r>
            <a:r>
              <a:rPr lang="en-US" dirty="0"/>
              <a:t> with each topic. </a:t>
            </a:r>
          </a:p>
        </p:txBody>
      </p:sp>
      <p:sp>
        <p:nvSpPr>
          <p:cNvPr id="4" name="Slide Number Placeholder 3"/>
          <p:cNvSpPr>
            <a:spLocks noGrp="1"/>
          </p:cNvSpPr>
          <p:nvPr>
            <p:ph type="sldNum" sz="quarter" idx="5"/>
          </p:nvPr>
        </p:nvSpPr>
        <p:spPr/>
        <p:txBody>
          <a:bodyPr/>
          <a:lstStyle/>
          <a:p>
            <a:fld id="{4A32E5DE-8145-6A42-B445-A22244F0B7CA}" type="slidenum">
              <a:rPr lang="en-US" smtClean="0"/>
              <a:t>16</a:t>
            </a:fld>
            <a:endParaRPr lang="en-US"/>
          </a:p>
        </p:txBody>
      </p:sp>
    </p:spTree>
    <p:extLst>
      <p:ext uri="{BB962C8B-B14F-4D97-AF65-F5344CB8AC3E}">
        <p14:creationId xmlns:p14="http://schemas.microsoft.com/office/powerpoint/2010/main" val="609060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 are the topics for Pro-capital punishment posts.  </a:t>
            </a:r>
          </a:p>
          <a:p>
            <a:r>
              <a:rPr lang="en-US" dirty="0"/>
              <a:t>At first glance, there may not be any obvious trends. </a:t>
            </a:r>
          </a:p>
          <a:p>
            <a:endParaRPr lang="en-US" dirty="0"/>
          </a:p>
          <a:p>
            <a:r>
              <a:rPr lang="en-US" dirty="0"/>
              <a:t>But if we consider prior research that suggests that people commonly rely on moral coherence, cost-benefit analyses, or the imperative of retribution to support their capital punishment attitudes, we can look at how terms related to these three types of reasoning are distributed through our corpus, and hopefully shed light on how many people choose to reason about capital punishment in a relatively naturalistic setting.  </a:t>
            </a:r>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17</a:t>
            </a:fld>
            <a:endParaRPr lang="en-US"/>
          </a:p>
        </p:txBody>
      </p:sp>
    </p:spTree>
    <p:extLst>
      <p:ext uri="{BB962C8B-B14F-4D97-AF65-F5344CB8AC3E}">
        <p14:creationId xmlns:p14="http://schemas.microsoft.com/office/powerpoint/2010/main" val="5852931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this end, I tagged words likely relating to reasoning driven by moral coherence, cost-benefit analyses, and the need of retribution.  </a:t>
            </a:r>
          </a:p>
          <a:p>
            <a:endParaRPr lang="en-US" dirty="0"/>
          </a:p>
          <a:p>
            <a:r>
              <a:rPr lang="en-US" dirty="0"/>
              <a:t>We see that terms related to moral coherence and retribution are frequent in our topics, while cost considerations are not. This serves as preliminary evidence that people may rely more strongly on moral reasoning than statistical information when articulating their capital punishment attitudes. </a:t>
            </a:r>
          </a:p>
          <a:p>
            <a:endParaRPr lang="en-US" dirty="0"/>
          </a:p>
          <a:p>
            <a:r>
              <a:rPr lang="en-US" dirty="0"/>
              <a:t>To get a better sense of how frequently these terms are distributed through the corpus, we now turn to a visualization tool.</a:t>
            </a:r>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18</a:t>
            </a:fld>
            <a:endParaRPr lang="en-US"/>
          </a:p>
        </p:txBody>
      </p:sp>
    </p:spTree>
    <p:extLst>
      <p:ext uri="{BB962C8B-B14F-4D97-AF65-F5344CB8AC3E}">
        <p14:creationId xmlns:p14="http://schemas.microsoft.com/office/powerpoint/2010/main" val="2480397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topic model fit to posts arguing against capital punishment. In the interest of time, I will not examine the pro capital punishment topics. But they tell a similar story as the anti capital punishment topics,</a:t>
            </a:r>
          </a:p>
        </p:txBody>
      </p:sp>
      <p:sp>
        <p:nvSpPr>
          <p:cNvPr id="4" name="Slide Number Placeholder 3"/>
          <p:cNvSpPr>
            <a:spLocks noGrp="1"/>
          </p:cNvSpPr>
          <p:nvPr>
            <p:ph type="sldNum" sz="quarter" idx="5"/>
          </p:nvPr>
        </p:nvSpPr>
        <p:spPr/>
        <p:txBody>
          <a:bodyPr/>
          <a:lstStyle/>
          <a:p>
            <a:fld id="{4A32E5DE-8145-6A42-B445-A22244F0B7CA}" type="slidenum">
              <a:rPr lang="en-US" smtClean="0"/>
              <a:t>19</a:t>
            </a:fld>
            <a:endParaRPr lang="en-US"/>
          </a:p>
        </p:txBody>
      </p:sp>
    </p:spTree>
    <p:extLst>
      <p:ext uri="{BB962C8B-B14F-4D97-AF65-F5344CB8AC3E}">
        <p14:creationId xmlns:p14="http://schemas.microsoft.com/office/powerpoint/2010/main" val="592598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not news that many people are eager to share their opinions on the internet. Particularly opinions related to politics, morality, science, and law. </a:t>
            </a:r>
          </a:p>
          <a:p>
            <a:endParaRPr lang="en-US" dirty="0"/>
          </a:p>
          <a:p>
            <a:r>
              <a:rPr lang="en-US" dirty="0"/>
              <a:t>*click*</a:t>
            </a:r>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2</a:t>
            </a:fld>
            <a:endParaRPr lang="en-US"/>
          </a:p>
        </p:txBody>
      </p:sp>
    </p:spTree>
    <p:extLst>
      <p:ext uri="{BB962C8B-B14F-4D97-AF65-F5344CB8AC3E}">
        <p14:creationId xmlns:p14="http://schemas.microsoft.com/office/powerpoint/2010/main" val="3019217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these assessments, the most pervasive class of terms in the dataset still appears to be terms indicative of reasoning governed by moral coherence, rather than statistical reasoning or cost-benefit analyses.</a:t>
            </a:r>
          </a:p>
          <a:p>
            <a:endParaRPr lang="en-US" dirty="0"/>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20</a:t>
            </a:fld>
            <a:endParaRPr lang="en-US"/>
          </a:p>
        </p:txBody>
      </p:sp>
    </p:spTree>
    <p:extLst>
      <p:ext uri="{BB962C8B-B14F-4D97-AF65-F5344CB8AC3E}">
        <p14:creationId xmlns:p14="http://schemas.microsoft.com/office/powerpoint/2010/main" val="7230780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confirm this exploratory finding, we set out to examine how frequently terms related to moral coherence and statistical reasoning appear in our dataset. </a:t>
            </a:r>
          </a:p>
        </p:txBody>
      </p:sp>
      <p:sp>
        <p:nvSpPr>
          <p:cNvPr id="4" name="Slide Number Placeholder 3"/>
          <p:cNvSpPr>
            <a:spLocks noGrp="1"/>
          </p:cNvSpPr>
          <p:nvPr>
            <p:ph type="sldNum" sz="quarter" idx="5"/>
          </p:nvPr>
        </p:nvSpPr>
        <p:spPr/>
        <p:txBody>
          <a:bodyPr/>
          <a:lstStyle/>
          <a:p>
            <a:fld id="{4A32E5DE-8145-6A42-B445-A22244F0B7CA}" type="slidenum">
              <a:rPr lang="en-US" smtClean="0"/>
              <a:t>21</a:t>
            </a:fld>
            <a:endParaRPr lang="en-US"/>
          </a:p>
        </p:txBody>
      </p:sp>
    </p:spTree>
    <p:extLst>
      <p:ext uri="{BB962C8B-B14F-4D97-AF65-F5344CB8AC3E}">
        <p14:creationId xmlns:p14="http://schemas.microsoft.com/office/powerpoint/2010/main" val="36768295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this, we used two dictionaries of compiled terms. </a:t>
            </a:r>
          </a:p>
          <a:p>
            <a:endParaRPr lang="en-US" dirty="0"/>
          </a:p>
          <a:p>
            <a:r>
              <a:rPr lang="en-US" dirty="0"/>
              <a:t>We used the 2</a:t>
            </a:r>
            <a:r>
              <a:rPr lang="en-US" baseline="30000" dirty="0"/>
              <a:t>nd</a:t>
            </a:r>
            <a:r>
              <a:rPr lang="en-US" dirty="0"/>
              <a:t> Moral Foundations Dictionary, which consists of terms associated with the five moral constructs posited by Moral Foundations Theory, to assess rates of moral reasoning. Example terms consist of …</a:t>
            </a:r>
          </a:p>
          <a:p>
            <a:endParaRPr lang="en-US" dirty="0"/>
          </a:p>
          <a:p>
            <a:r>
              <a:rPr lang="en-US" dirty="0"/>
              <a:t>We also built a set of every day statistical reasoning terms using popular Machine Learning techniques (details, see </a:t>
            </a:r>
            <a:r>
              <a:rPr lang="en-US" dirty="0" err="1"/>
              <a:t>cogsci</a:t>
            </a:r>
            <a:r>
              <a:rPr lang="en-US" dirty="0"/>
              <a:t> paper if interested).  Example terms consist of … </a:t>
            </a:r>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22</a:t>
            </a:fld>
            <a:endParaRPr lang="en-US"/>
          </a:p>
        </p:txBody>
      </p:sp>
    </p:spTree>
    <p:extLst>
      <p:ext uri="{BB962C8B-B14F-4D97-AF65-F5344CB8AC3E}">
        <p14:creationId xmlns:p14="http://schemas.microsoft.com/office/powerpoint/2010/main" val="35340822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 will show you the probability that a post uses a moral or a statistical term. </a:t>
            </a:r>
          </a:p>
          <a:p>
            <a:endParaRPr lang="en-US" dirty="0"/>
          </a:p>
          <a:p>
            <a:r>
              <a:rPr lang="en-US" dirty="0"/>
              <a:t>The x axis denotes the position the posts takes on capital punishment while the y axis denotes the probability that a given document contains a moral or a statistical term.</a:t>
            </a:r>
          </a:p>
        </p:txBody>
      </p:sp>
      <p:sp>
        <p:nvSpPr>
          <p:cNvPr id="4" name="Slide Number Placeholder 3"/>
          <p:cNvSpPr>
            <a:spLocks noGrp="1"/>
          </p:cNvSpPr>
          <p:nvPr>
            <p:ph type="sldNum" sz="quarter" idx="5"/>
          </p:nvPr>
        </p:nvSpPr>
        <p:spPr/>
        <p:txBody>
          <a:bodyPr/>
          <a:lstStyle/>
          <a:p>
            <a:fld id="{4A32E5DE-8145-6A42-B445-A22244F0B7CA}" type="slidenum">
              <a:rPr lang="en-US" smtClean="0"/>
              <a:t>23</a:t>
            </a:fld>
            <a:endParaRPr lang="en-US"/>
          </a:p>
        </p:txBody>
      </p:sp>
    </p:spTree>
    <p:extLst>
      <p:ext uri="{BB962C8B-B14F-4D97-AF65-F5344CB8AC3E}">
        <p14:creationId xmlns:p14="http://schemas.microsoft.com/office/powerpoint/2010/main" val="2495222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that the rates are fairly consistent across position, and that moral terms are used far more than statistical terms. </a:t>
            </a:r>
          </a:p>
          <a:p>
            <a:endParaRPr lang="en-US" dirty="0"/>
          </a:p>
          <a:p>
            <a:r>
              <a:rPr lang="en-US" dirty="0"/>
              <a:t>This finding indicates that moral coherence indeed plays a larger role in people’s attitudes than statistical and numerical information. </a:t>
            </a:r>
          </a:p>
        </p:txBody>
      </p:sp>
      <p:sp>
        <p:nvSpPr>
          <p:cNvPr id="4" name="Slide Number Placeholder 3"/>
          <p:cNvSpPr>
            <a:spLocks noGrp="1"/>
          </p:cNvSpPr>
          <p:nvPr>
            <p:ph type="sldNum" sz="quarter" idx="5"/>
          </p:nvPr>
        </p:nvSpPr>
        <p:spPr/>
        <p:txBody>
          <a:bodyPr/>
          <a:lstStyle/>
          <a:p>
            <a:fld id="{4A32E5DE-8145-6A42-B445-A22244F0B7CA}" type="slidenum">
              <a:rPr lang="en-US" smtClean="0"/>
              <a:t>24</a:t>
            </a:fld>
            <a:endParaRPr lang="en-US"/>
          </a:p>
        </p:txBody>
      </p:sp>
    </p:spTree>
    <p:extLst>
      <p:ext uri="{BB962C8B-B14F-4D97-AF65-F5344CB8AC3E}">
        <p14:creationId xmlns:p14="http://schemas.microsoft.com/office/powerpoint/2010/main" val="1867787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 questions still remain, however. Such as, which types of moral considerations are most at play? And do *these* vary by stance? </a:t>
            </a:r>
          </a:p>
          <a:p>
            <a:endParaRPr lang="en-US" dirty="0"/>
          </a:p>
          <a:p>
            <a:r>
              <a:rPr lang="en-US" dirty="0"/>
              <a:t>Because the moral foundations dictionary relates each term to a moral construct, we can assess the rates at which different moral constructs appear in the corpus.</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25</a:t>
            </a:fld>
            <a:endParaRPr lang="en-US"/>
          </a:p>
        </p:txBody>
      </p:sp>
    </p:spTree>
    <p:extLst>
      <p:ext uri="{BB962C8B-B14F-4D97-AF65-F5344CB8AC3E}">
        <p14:creationId xmlns:p14="http://schemas.microsoft.com/office/powerpoint/2010/main" val="27411319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left box are moral vices and the right box contains moral virtues.  Vices and virtues relate to the sentiment of the moral term used. For instance, the term ‘cheat’ is a vice while ‘kindness’ is a virtue. </a:t>
            </a:r>
          </a:p>
          <a:p>
            <a:endParaRPr lang="en-US" dirty="0"/>
          </a:p>
          <a:p>
            <a:r>
              <a:rPr lang="en-US" dirty="0"/>
              <a:t>Across the x axis are the different moral constructs assumed by moral foundations theory.  </a:t>
            </a:r>
          </a:p>
        </p:txBody>
      </p:sp>
      <p:sp>
        <p:nvSpPr>
          <p:cNvPr id="4" name="Slide Number Placeholder 3"/>
          <p:cNvSpPr>
            <a:spLocks noGrp="1"/>
          </p:cNvSpPr>
          <p:nvPr>
            <p:ph type="sldNum" sz="quarter" idx="5"/>
          </p:nvPr>
        </p:nvSpPr>
        <p:spPr/>
        <p:txBody>
          <a:bodyPr/>
          <a:lstStyle/>
          <a:p>
            <a:fld id="{4A32E5DE-8145-6A42-B445-A22244F0B7CA}" type="slidenum">
              <a:rPr lang="en-US" smtClean="0"/>
              <a:t>26</a:t>
            </a:fld>
            <a:endParaRPr lang="en-US"/>
          </a:p>
        </p:txBody>
      </p:sp>
    </p:spTree>
    <p:extLst>
      <p:ext uri="{BB962C8B-B14F-4D97-AF65-F5344CB8AC3E}">
        <p14:creationId xmlns:p14="http://schemas.microsoft.com/office/powerpoint/2010/main" val="2146933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that Care as a vice is used far more frequently than other constructs. </a:t>
            </a:r>
          </a:p>
          <a:p>
            <a:endParaRPr lang="en-US" dirty="0"/>
          </a:p>
          <a:p>
            <a:r>
              <a:rPr lang="en-US" dirty="0"/>
              <a:t>Terms in this set consist of: </a:t>
            </a:r>
            <a:r>
              <a:rPr lang="en-US" sz="1200" b="0" i="0" kern="1200" dirty="0">
                <a:solidFill>
                  <a:schemeClr val="tx1"/>
                </a:solidFill>
                <a:effectLst/>
                <a:latin typeface="+mn-lt"/>
                <a:ea typeface="+mn-ea"/>
                <a:cs typeface="+mn-cs"/>
              </a:rPr>
              <a:t>Suffer, cruel, hurt, harm.  This would confirm our prior intuitions about which moral constructs would be at play.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However, the virtuous authority and fairness terms are commonly used as well.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Future research will detail more closely how these different moral constructs each relate to people’s attitudes. </a:t>
            </a:r>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27</a:t>
            </a:fld>
            <a:endParaRPr lang="en-US"/>
          </a:p>
        </p:txBody>
      </p:sp>
    </p:spTree>
    <p:extLst>
      <p:ext uri="{BB962C8B-B14F-4D97-AF65-F5344CB8AC3E}">
        <p14:creationId xmlns:p14="http://schemas.microsoft.com/office/powerpoint/2010/main" val="15054520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look at these trends by stance, we see that the distribution of terms is roughly the same. </a:t>
            </a:r>
          </a:p>
          <a:p>
            <a:endParaRPr lang="en-US" dirty="0"/>
          </a:p>
          <a:p>
            <a:r>
              <a:rPr lang="en-US" dirty="0"/>
              <a:t>This may indicate that both groups are considering the same moral factors. But because they have varying stances on capital punishment, it is likely they have opposing beliefs about those factors. </a:t>
            </a:r>
          </a:p>
          <a:p>
            <a:endParaRPr lang="en-US" dirty="0"/>
          </a:p>
          <a:p>
            <a:r>
              <a:rPr lang="en-US" dirty="0"/>
              <a:t>Future work needs to further quantify how these constructs are being discussed.</a:t>
            </a:r>
          </a:p>
        </p:txBody>
      </p:sp>
      <p:sp>
        <p:nvSpPr>
          <p:cNvPr id="4" name="Slide Number Placeholder 3"/>
          <p:cNvSpPr>
            <a:spLocks noGrp="1"/>
          </p:cNvSpPr>
          <p:nvPr>
            <p:ph type="sldNum" sz="quarter" idx="5"/>
          </p:nvPr>
        </p:nvSpPr>
        <p:spPr/>
        <p:txBody>
          <a:bodyPr/>
          <a:lstStyle/>
          <a:p>
            <a:fld id="{4A32E5DE-8145-6A42-B445-A22244F0B7CA}" type="slidenum">
              <a:rPr lang="en-US" smtClean="0"/>
              <a:t>28</a:t>
            </a:fld>
            <a:endParaRPr lang="en-US"/>
          </a:p>
        </p:txBody>
      </p:sp>
    </p:spTree>
    <p:extLst>
      <p:ext uri="{BB962C8B-B14F-4D97-AF65-F5344CB8AC3E}">
        <p14:creationId xmlns:p14="http://schemas.microsoft.com/office/powerpoint/2010/main" val="5670488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conclude, in this study we used naturalistic data from the Reddit forum change my view to examine which reasons most commonly support peoples’ stance on capital punishment. </a:t>
            </a:r>
          </a:p>
          <a:p>
            <a:endParaRPr lang="en-US" dirty="0"/>
          </a:p>
          <a:p>
            <a:r>
              <a:rPr lang="en-US" dirty="0"/>
              <a:t>We found that moral coherence likely plays a larger role than statistical information and this hold regardless of one's stance on the issue.  </a:t>
            </a:r>
          </a:p>
        </p:txBody>
      </p:sp>
      <p:sp>
        <p:nvSpPr>
          <p:cNvPr id="4" name="Slide Number Placeholder 3"/>
          <p:cNvSpPr>
            <a:spLocks noGrp="1"/>
          </p:cNvSpPr>
          <p:nvPr>
            <p:ph type="sldNum" sz="quarter" idx="5"/>
          </p:nvPr>
        </p:nvSpPr>
        <p:spPr/>
        <p:txBody>
          <a:bodyPr/>
          <a:lstStyle/>
          <a:p>
            <a:fld id="{4A32E5DE-8145-6A42-B445-A22244F0B7CA}" type="slidenum">
              <a:rPr lang="en-US" smtClean="0"/>
              <a:t>29</a:t>
            </a:fld>
            <a:endParaRPr lang="en-US"/>
          </a:p>
        </p:txBody>
      </p:sp>
    </p:spTree>
    <p:extLst>
      <p:ext uri="{BB962C8B-B14F-4D97-AF65-F5344CB8AC3E}">
        <p14:creationId xmlns:p14="http://schemas.microsoft.com/office/powerpoint/2010/main" val="3568337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instance, any Google search of the form “Trump tweet about [some topic]” is destined to return many pages of hits.</a:t>
            </a:r>
          </a:p>
          <a:p>
            <a:endParaRPr lang="en-US" dirty="0"/>
          </a:p>
          <a:p>
            <a:r>
              <a:rPr lang="en-US" dirty="0"/>
              <a:t>But Trump isn’t the only person speaking his mind on social media, …</a:t>
            </a:r>
          </a:p>
          <a:p>
            <a:endParaRPr lang="en-US" dirty="0"/>
          </a:p>
          <a:p>
            <a:r>
              <a:rPr lang="en-US" dirty="0"/>
              <a:t>*CLICK*</a:t>
            </a:r>
          </a:p>
        </p:txBody>
      </p:sp>
      <p:sp>
        <p:nvSpPr>
          <p:cNvPr id="4" name="Slide Number Placeholder 3"/>
          <p:cNvSpPr>
            <a:spLocks noGrp="1"/>
          </p:cNvSpPr>
          <p:nvPr>
            <p:ph type="sldNum" sz="quarter" idx="5"/>
          </p:nvPr>
        </p:nvSpPr>
        <p:spPr/>
        <p:txBody>
          <a:bodyPr/>
          <a:lstStyle/>
          <a:p>
            <a:fld id="{4A32E5DE-8145-6A42-B445-A22244F0B7CA}" type="slidenum">
              <a:rPr lang="en-US" smtClean="0"/>
              <a:t>3</a:t>
            </a:fld>
            <a:endParaRPr lang="en-US"/>
          </a:p>
        </p:txBody>
      </p:sp>
    </p:spTree>
    <p:extLst>
      <p:ext uri="{BB962C8B-B14F-4D97-AF65-F5344CB8AC3E}">
        <p14:creationId xmlns:p14="http://schemas.microsoft.com/office/powerpoint/2010/main" val="31949784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research of course has a few obvious limitations. </a:t>
            </a:r>
          </a:p>
          <a:p>
            <a:br>
              <a:rPr lang="en-US" dirty="0"/>
            </a:br>
            <a:r>
              <a:rPr lang="en-US" dirty="0"/>
              <a:t>For one, how representative are CMV users? While previous research indicates that arguments persuasive on CMV are also persuasive in the lab, empirical research must validate this largely exploratory analysis directly. </a:t>
            </a:r>
          </a:p>
          <a:p>
            <a:endParaRPr lang="en-US" dirty="0"/>
          </a:p>
          <a:p>
            <a:r>
              <a:rPr lang="en-US" dirty="0"/>
              <a:t>When fitting models like this, it is also important to ensure that your models didn’t overfit to sample data, in turn limiting the generalizability of our claims. To assess this, future work should compute the out of sample predictions of our models on datasets culled from other websites like Twitter or Facebook.</a:t>
            </a:r>
          </a:p>
          <a:p>
            <a:endParaRPr lang="en-US" dirty="0"/>
          </a:p>
          <a:p>
            <a:r>
              <a:rPr lang="en-US" dirty="0"/>
              <a:t>Last, this work aimed to inspire future empirical work on developing interventions that can change people’s beliefs. Previous work indicates that effective interventions should target beliefs that are easier to change. If people’s attitudes are strongly rooted in moral reasoning, interventions presenting moral arguments may be attempting to revise deeply-entrenched beliefs – because the individual has already thought carefully about the moral factors. Therefore, interventions that present statistical information about the pros or cons of capital punishment may be more effective at shifting attitudes. </a:t>
            </a:r>
          </a:p>
          <a:p>
            <a:endParaRPr lang="en-US" dirty="0"/>
          </a:p>
          <a:p>
            <a:r>
              <a:rPr lang="en-US" dirty="0"/>
              <a:t>Future work is definitely in store. </a:t>
            </a:r>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30</a:t>
            </a:fld>
            <a:endParaRPr lang="en-US"/>
          </a:p>
        </p:txBody>
      </p:sp>
    </p:spTree>
    <p:extLst>
      <p:ext uri="{BB962C8B-B14F-4D97-AF65-F5344CB8AC3E}">
        <p14:creationId xmlns:p14="http://schemas.microsoft.com/office/powerpoint/2010/main" val="30306743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listening to my talk and I would like to thank all of these people on helping me with this project, from </a:t>
            </a:r>
            <a:r>
              <a:rPr lang="en-US" dirty="0" err="1"/>
              <a:t>begining</a:t>
            </a:r>
            <a:r>
              <a:rPr lang="en-US" dirty="0"/>
              <a:t> to end.</a:t>
            </a:r>
            <a:br>
              <a:rPr lang="en-US" dirty="0"/>
            </a:br>
            <a:endParaRPr lang="en-US" dirty="0"/>
          </a:p>
          <a:p>
            <a:r>
              <a:rPr lang="en-US" dirty="0"/>
              <a:t>~~~</a:t>
            </a:r>
          </a:p>
          <a:p>
            <a:endParaRPr lang="en-US" dirty="0"/>
          </a:p>
          <a:p>
            <a:r>
              <a:rPr lang="en-US" dirty="0"/>
              <a:t>I would like to thank my advisor and collaborator on this project Keith Holyoak for his help on this project</a:t>
            </a:r>
          </a:p>
          <a:p>
            <a:r>
              <a:rPr lang="en-US" dirty="0"/>
              <a:t>As well </a:t>
            </a:r>
            <a:r>
              <a:rPr lang="en-US" dirty="0" err="1"/>
              <a:t>hongjung</a:t>
            </a:r>
            <a:r>
              <a:rPr lang="en-US" dirty="0"/>
              <a:t> </a:t>
            </a:r>
            <a:r>
              <a:rPr lang="en-US" dirty="0" err="1"/>
              <a:t>lu</a:t>
            </a:r>
            <a:r>
              <a:rPr lang="en-US" dirty="0"/>
              <a:t> and </a:t>
            </a:r>
            <a:r>
              <a:rPr lang="en-US" dirty="0" err="1"/>
              <a:t>zach</a:t>
            </a:r>
            <a:r>
              <a:rPr lang="en-US" dirty="0"/>
              <a:t> </a:t>
            </a:r>
            <a:r>
              <a:rPr lang="en-US" dirty="0" err="1"/>
              <a:t>horne</a:t>
            </a:r>
            <a:r>
              <a:rPr lang="en-US" dirty="0"/>
              <a:t> who provided useful guidance early on in this project</a:t>
            </a:r>
          </a:p>
          <a:p>
            <a:r>
              <a:rPr lang="en-US" dirty="0"/>
              <a:t>As well as the others listed here who helped me greatly with making this presentation a cogent one.  </a:t>
            </a:r>
          </a:p>
        </p:txBody>
      </p:sp>
      <p:sp>
        <p:nvSpPr>
          <p:cNvPr id="4" name="Slide Number Placeholder 3"/>
          <p:cNvSpPr>
            <a:spLocks noGrp="1"/>
          </p:cNvSpPr>
          <p:nvPr>
            <p:ph type="sldNum" sz="quarter" idx="5"/>
          </p:nvPr>
        </p:nvSpPr>
        <p:spPr/>
        <p:txBody>
          <a:bodyPr/>
          <a:lstStyle/>
          <a:p>
            <a:fld id="{4A32E5DE-8145-6A42-B445-A22244F0B7CA}" type="slidenum">
              <a:rPr lang="en-US" smtClean="0"/>
              <a:t>31</a:t>
            </a:fld>
            <a:endParaRPr lang="en-US"/>
          </a:p>
        </p:txBody>
      </p:sp>
    </p:spTree>
    <p:extLst>
      <p:ext uri="{BB962C8B-B14F-4D97-AF65-F5344CB8AC3E}">
        <p14:creationId xmlns:p14="http://schemas.microsoft.com/office/powerpoint/2010/main" val="4184644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2016 Pew Research survey found that about half of all Americans on Facebook and 40% of Twitter users report posting political content on the platform.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And these discussions are not confined to Facebook and Twitter.</a:t>
            </a:r>
          </a:p>
          <a:p>
            <a:endParaRPr lang="en-US" dirty="0"/>
          </a:p>
          <a:p>
            <a:r>
              <a:rPr lang="en-US" dirty="0"/>
              <a:t>*click*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4</a:t>
            </a:fld>
            <a:endParaRPr lang="en-US"/>
          </a:p>
        </p:txBody>
      </p:sp>
    </p:spTree>
    <p:extLst>
      <p:ext uri="{BB962C8B-B14F-4D97-AF65-F5344CB8AC3E}">
        <p14:creationId xmlns:p14="http://schemas.microsoft.com/office/powerpoint/2010/main" val="36498744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websites like Reddit, there are numerous forums devoted to discussing about all socially-relevant topics from climate change to</a:t>
            </a:r>
          </a:p>
          <a:p>
            <a:endParaRPr lang="en-US" dirty="0"/>
          </a:p>
          <a:p>
            <a:r>
              <a:rPr lang="en-US" dirty="0"/>
              <a:t>*click*</a:t>
            </a:r>
          </a:p>
        </p:txBody>
      </p:sp>
      <p:sp>
        <p:nvSpPr>
          <p:cNvPr id="4" name="Slide Number Placeholder 3"/>
          <p:cNvSpPr>
            <a:spLocks noGrp="1"/>
          </p:cNvSpPr>
          <p:nvPr>
            <p:ph type="sldNum" sz="quarter" idx="5"/>
          </p:nvPr>
        </p:nvSpPr>
        <p:spPr/>
        <p:txBody>
          <a:bodyPr/>
          <a:lstStyle/>
          <a:p>
            <a:fld id="{4A32E5DE-8145-6A42-B445-A22244F0B7CA}" type="slidenum">
              <a:rPr lang="en-US" smtClean="0"/>
              <a:t>5</a:t>
            </a:fld>
            <a:endParaRPr lang="en-US"/>
          </a:p>
        </p:txBody>
      </p:sp>
    </p:spTree>
    <p:extLst>
      <p:ext uri="{BB962C8B-B14F-4D97-AF65-F5344CB8AC3E}">
        <p14:creationId xmlns:p14="http://schemas.microsoft.com/office/powerpoint/2010/main" val="1737108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Coronavirus</a:t>
            </a:r>
          </a:p>
          <a:p>
            <a:endParaRPr lang="en-US" dirty="0"/>
          </a:p>
          <a:p>
            <a:endParaRPr lang="en-US" dirty="0"/>
          </a:p>
          <a:p>
            <a:r>
              <a:rPr lang="en-US" dirty="0"/>
              <a:t>*click*</a:t>
            </a:r>
          </a:p>
        </p:txBody>
      </p:sp>
      <p:sp>
        <p:nvSpPr>
          <p:cNvPr id="4" name="Slide Number Placeholder 3"/>
          <p:cNvSpPr>
            <a:spLocks noGrp="1"/>
          </p:cNvSpPr>
          <p:nvPr>
            <p:ph type="sldNum" sz="quarter" idx="5"/>
          </p:nvPr>
        </p:nvSpPr>
        <p:spPr/>
        <p:txBody>
          <a:bodyPr/>
          <a:lstStyle/>
          <a:p>
            <a:fld id="{4A32E5DE-8145-6A42-B445-A22244F0B7CA}" type="slidenum">
              <a:rPr lang="en-US" smtClean="0"/>
              <a:t>6</a:t>
            </a:fld>
            <a:endParaRPr lang="en-US"/>
          </a:p>
        </p:txBody>
      </p:sp>
    </p:spTree>
    <p:extLst>
      <p:ext uri="{BB962C8B-B14F-4D97-AF65-F5344CB8AC3E}">
        <p14:creationId xmlns:p14="http://schemas.microsoft.com/office/powerpoint/2010/main" val="7281301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even Reddit forums solely devoted to persuading others. </a:t>
            </a:r>
          </a:p>
          <a:p>
            <a:endParaRPr lang="en-US" dirty="0"/>
          </a:p>
          <a:p>
            <a:r>
              <a:rPr lang="en-US" dirty="0"/>
              <a:t>On the Reddit forum Change My View, for instance, users post their stance on issues pertaining to everything from the movies to science - fully knowing that others will reply to the post and try to change their view by providing counterarguments and counter-evidence. </a:t>
            </a:r>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7</a:t>
            </a:fld>
            <a:endParaRPr lang="en-US"/>
          </a:p>
        </p:txBody>
      </p:sp>
    </p:spTree>
    <p:extLst>
      <p:ext uri="{BB962C8B-B14F-4D97-AF65-F5344CB8AC3E}">
        <p14:creationId xmlns:p14="http://schemas.microsoft.com/office/powerpoint/2010/main" val="1355014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 of a post on Change My View. </a:t>
            </a:r>
          </a:p>
          <a:p>
            <a:endParaRPr lang="en-US" dirty="0"/>
          </a:p>
          <a:p>
            <a:endParaRPr lang="en-US" dirty="0"/>
          </a:p>
        </p:txBody>
      </p:sp>
      <p:sp>
        <p:nvSpPr>
          <p:cNvPr id="4" name="Slide Number Placeholder 3"/>
          <p:cNvSpPr>
            <a:spLocks noGrp="1"/>
          </p:cNvSpPr>
          <p:nvPr>
            <p:ph type="sldNum" sz="quarter" idx="5"/>
          </p:nvPr>
        </p:nvSpPr>
        <p:spPr/>
        <p:txBody>
          <a:bodyPr/>
          <a:lstStyle/>
          <a:p>
            <a:fld id="{4A32E5DE-8145-6A42-B445-A22244F0B7CA}" type="slidenum">
              <a:rPr lang="en-US" smtClean="0"/>
              <a:t>8</a:t>
            </a:fld>
            <a:endParaRPr lang="en-US"/>
          </a:p>
        </p:txBody>
      </p:sp>
    </p:spTree>
    <p:extLst>
      <p:ext uri="{BB962C8B-B14F-4D97-AF65-F5344CB8AC3E}">
        <p14:creationId xmlns:p14="http://schemas.microsoft.com/office/powerpoint/2010/main" val="35286274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user is claiming that “Capital punishment is a good thing.” </a:t>
            </a:r>
          </a:p>
          <a:p>
            <a:endParaRPr lang="en-US" dirty="0"/>
          </a:p>
          <a:p>
            <a:r>
              <a:rPr lang="en-US" dirty="0"/>
              <a:t>*click*</a:t>
            </a:r>
          </a:p>
        </p:txBody>
      </p:sp>
      <p:sp>
        <p:nvSpPr>
          <p:cNvPr id="4" name="Slide Number Placeholder 3"/>
          <p:cNvSpPr>
            <a:spLocks noGrp="1"/>
          </p:cNvSpPr>
          <p:nvPr>
            <p:ph type="sldNum" sz="quarter" idx="5"/>
          </p:nvPr>
        </p:nvSpPr>
        <p:spPr/>
        <p:txBody>
          <a:bodyPr/>
          <a:lstStyle/>
          <a:p>
            <a:fld id="{4A32E5DE-8145-6A42-B445-A22244F0B7CA}" type="slidenum">
              <a:rPr lang="en-US" smtClean="0"/>
              <a:t>9</a:t>
            </a:fld>
            <a:endParaRPr lang="en-US"/>
          </a:p>
        </p:txBody>
      </p:sp>
    </p:spTree>
    <p:extLst>
      <p:ext uri="{BB962C8B-B14F-4D97-AF65-F5344CB8AC3E}">
        <p14:creationId xmlns:p14="http://schemas.microsoft.com/office/powerpoint/2010/main" val="8916962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8B69A-3D0B-F349-9A94-0575950C6D5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3D1CEAE-15E6-9344-8F62-62E886B18F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F4C2A3A-291C-6041-BA9C-FFAE6745425B}"/>
              </a:ext>
            </a:extLst>
          </p:cNvPr>
          <p:cNvSpPr>
            <a:spLocks noGrp="1"/>
          </p:cNvSpPr>
          <p:nvPr>
            <p:ph type="dt" sz="half" idx="10"/>
          </p:nvPr>
        </p:nvSpPr>
        <p:spPr/>
        <p:txBody>
          <a:bodyPr/>
          <a:lstStyle/>
          <a:p>
            <a:fld id="{9A9B47CA-793E-C94B-AD3F-E3952A5E6BB2}" type="datetimeFigureOut">
              <a:rPr lang="en-US" smtClean="0"/>
              <a:t>7/6/20</a:t>
            </a:fld>
            <a:endParaRPr lang="en-US"/>
          </a:p>
        </p:txBody>
      </p:sp>
      <p:sp>
        <p:nvSpPr>
          <p:cNvPr id="5" name="Footer Placeholder 4">
            <a:extLst>
              <a:ext uri="{FF2B5EF4-FFF2-40B4-BE49-F238E27FC236}">
                <a16:creationId xmlns:a16="http://schemas.microsoft.com/office/drawing/2014/main" id="{01B4D4F0-CE14-C648-BD7D-1CFCDF204A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6DE697-39B9-B442-BA8E-075F16CF0759}"/>
              </a:ext>
            </a:extLst>
          </p:cNvPr>
          <p:cNvSpPr>
            <a:spLocks noGrp="1"/>
          </p:cNvSpPr>
          <p:nvPr>
            <p:ph type="sldNum" sz="quarter" idx="12"/>
          </p:nvPr>
        </p:nvSpPr>
        <p:spPr/>
        <p:txBody>
          <a:bodyPr/>
          <a:lstStyle/>
          <a:p>
            <a:fld id="{C64E61B1-F03E-9B4D-AAB7-CAF4B81E0C76}" type="slidenum">
              <a:rPr lang="en-US" smtClean="0"/>
              <a:t>‹#›</a:t>
            </a:fld>
            <a:endParaRPr lang="en-US"/>
          </a:p>
        </p:txBody>
      </p:sp>
    </p:spTree>
    <p:extLst>
      <p:ext uri="{BB962C8B-B14F-4D97-AF65-F5344CB8AC3E}">
        <p14:creationId xmlns:p14="http://schemas.microsoft.com/office/powerpoint/2010/main" val="8220944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FC7EF-98F4-9B48-8786-FBE3B5BF6F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AC9FB71-CE30-3A4A-9B50-FABA359489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0E12E3-9704-1145-9239-CED33484F7E5}"/>
              </a:ext>
            </a:extLst>
          </p:cNvPr>
          <p:cNvSpPr>
            <a:spLocks noGrp="1"/>
          </p:cNvSpPr>
          <p:nvPr>
            <p:ph type="dt" sz="half" idx="10"/>
          </p:nvPr>
        </p:nvSpPr>
        <p:spPr/>
        <p:txBody>
          <a:bodyPr/>
          <a:lstStyle/>
          <a:p>
            <a:fld id="{9A9B47CA-793E-C94B-AD3F-E3952A5E6BB2}" type="datetimeFigureOut">
              <a:rPr lang="en-US" smtClean="0"/>
              <a:t>7/6/20</a:t>
            </a:fld>
            <a:endParaRPr lang="en-US"/>
          </a:p>
        </p:txBody>
      </p:sp>
      <p:sp>
        <p:nvSpPr>
          <p:cNvPr id="5" name="Footer Placeholder 4">
            <a:extLst>
              <a:ext uri="{FF2B5EF4-FFF2-40B4-BE49-F238E27FC236}">
                <a16:creationId xmlns:a16="http://schemas.microsoft.com/office/drawing/2014/main" id="{D8001B1E-CD0C-5944-A70C-6464709C64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7E0786-178A-1240-B373-37A61A84CC7E}"/>
              </a:ext>
            </a:extLst>
          </p:cNvPr>
          <p:cNvSpPr>
            <a:spLocks noGrp="1"/>
          </p:cNvSpPr>
          <p:nvPr>
            <p:ph type="sldNum" sz="quarter" idx="12"/>
          </p:nvPr>
        </p:nvSpPr>
        <p:spPr/>
        <p:txBody>
          <a:bodyPr/>
          <a:lstStyle/>
          <a:p>
            <a:fld id="{C64E61B1-F03E-9B4D-AAB7-CAF4B81E0C76}" type="slidenum">
              <a:rPr lang="en-US" smtClean="0"/>
              <a:t>‹#›</a:t>
            </a:fld>
            <a:endParaRPr lang="en-US"/>
          </a:p>
        </p:txBody>
      </p:sp>
    </p:spTree>
    <p:extLst>
      <p:ext uri="{BB962C8B-B14F-4D97-AF65-F5344CB8AC3E}">
        <p14:creationId xmlns:p14="http://schemas.microsoft.com/office/powerpoint/2010/main" val="3501394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1C2AAF2-4C3C-8D4A-85C8-535AC881A6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4DA3979-6721-1043-B00F-103761F399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6E8F30-6A31-CE4C-92C7-A30FA3DF1EAA}"/>
              </a:ext>
            </a:extLst>
          </p:cNvPr>
          <p:cNvSpPr>
            <a:spLocks noGrp="1"/>
          </p:cNvSpPr>
          <p:nvPr>
            <p:ph type="dt" sz="half" idx="10"/>
          </p:nvPr>
        </p:nvSpPr>
        <p:spPr/>
        <p:txBody>
          <a:bodyPr/>
          <a:lstStyle/>
          <a:p>
            <a:fld id="{9A9B47CA-793E-C94B-AD3F-E3952A5E6BB2}" type="datetimeFigureOut">
              <a:rPr lang="en-US" smtClean="0"/>
              <a:t>7/6/20</a:t>
            </a:fld>
            <a:endParaRPr lang="en-US"/>
          </a:p>
        </p:txBody>
      </p:sp>
      <p:sp>
        <p:nvSpPr>
          <p:cNvPr id="5" name="Footer Placeholder 4">
            <a:extLst>
              <a:ext uri="{FF2B5EF4-FFF2-40B4-BE49-F238E27FC236}">
                <a16:creationId xmlns:a16="http://schemas.microsoft.com/office/drawing/2014/main" id="{BB6AE6E4-21A1-EC43-96D4-8C671D19A7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DFF4DB-E062-E144-A7B9-DEC79062373A}"/>
              </a:ext>
            </a:extLst>
          </p:cNvPr>
          <p:cNvSpPr>
            <a:spLocks noGrp="1"/>
          </p:cNvSpPr>
          <p:nvPr>
            <p:ph type="sldNum" sz="quarter" idx="12"/>
          </p:nvPr>
        </p:nvSpPr>
        <p:spPr/>
        <p:txBody>
          <a:bodyPr/>
          <a:lstStyle/>
          <a:p>
            <a:fld id="{C64E61B1-F03E-9B4D-AAB7-CAF4B81E0C76}" type="slidenum">
              <a:rPr lang="en-US" smtClean="0"/>
              <a:t>‹#›</a:t>
            </a:fld>
            <a:endParaRPr lang="en-US"/>
          </a:p>
        </p:txBody>
      </p:sp>
    </p:spTree>
    <p:extLst>
      <p:ext uri="{BB962C8B-B14F-4D97-AF65-F5344CB8AC3E}">
        <p14:creationId xmlns:p14="http://schemas.microsoft.com/office/powerpoint/2010/main" val="849667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B8F03-730A-0D4B-9E7C-4166551DAF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8E79BD-9CDB-8A4A-A3AA-5379088A28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A48B3F-1360-4144-A488-974E6E3C368C}"/>
              </a:ext>
            </a:extLst>
          </p:cNvPr>
          <p:cNvSpPr>
            <a:spLocks noGrp="1"/>
          </p:cNvSpPr>
          <p:nvPr>
            <p:ph type="dt" sz="half" idx="10"/>
          </p:nvPr>
        </p:nvSpPr>
        <p:spPr/>
        <p:txBody>
          <a:bodyPr/>
          <a:lstStyle/>
          <a:p>
            <a:fld id="{9A9B47CA-793E-C94B-AD3F-E3952A5E6BB2}" type="datetimeFigureOut">
              <a:rPr lang="en-US" smtClean="0"/>
              <a:t>7/6/20</a:t>
            </a:fld>
            <a:endParaRPr lang="en-US"/>
          </a:p>
        </p:txBody>
      </p:sp>
      <p:sp>
        <p:nvSpPr>
          <p:cNvPr id="5" name="Footer Placeholder 4">
            <a:extLst>
              <a:ext uri="{FF2B5EF4-FFF2-40B4-BE49-F238E27FC236}">
                <a16:creationId xmlns:a16="http://schemas.microsoft.com/office/drawing/2014/main" id="{009A718D-E5FD-984A-AA82-289DC4FE1B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1434DA-D46B-F949-9932-C143D9381DA1}"/>
              </a:ext>
            </a:extLst>
          </p:cNvPr>
          <p:cNvSpPr>
            <a:spLocks noGrp="1"/>
          </p:cNvSpPr>
          <p:nvPr>
            <p:ph type="sldNum" sz="quarter" idx="12"/>
          </p:nvPr>
        </p:nvSpPr>
        <p:spPr/>
        <p:txBody>
          <a:bodyPr/>
          <a:lstStyle/>
          <a:p>
            <a:fld id="{C64E61B1-F03E-9B4D-AAB7-CAF4B81E0C76}" type="slidenum">
              <a:rPr lang="en-US" smtClean="0"/>
              <a:t>‹#›</a:t>
            </a:fld>
            <a:endParaRPr lang="en-US"/>
          </a:p>
        </p:txBody>
      </p:sp>
    </p:spTree>
    <p:extLst>
      <p:ext uri="{BB962C8B-B14F-4D97-AF65-F5344CB8AC3E}">
        <p14:creationId xmlns:p14="http://schemas.microsoft.com/office/powerpoint/2010/main" val="1764619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5343B-2AA7-6142-A497-6FDBD44E57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9AC0C47-4CDF-B14D-8C05-9533333E10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D85009-A016-CE4F-9DE2-415FE8809723}"/>
              </a:ext>
            </a:extLst>
          </p:cNvPr>
          <p:cNvSpPr>
            <a:spLocks noGrp="1"/>
          </p:cNvSpPr>
          <p:nvPr>
            <p:ph type="dt" sz="half" idx="10"/>
          </p:nvPr>
        </p:nvSpPr>
        <p:spPr/>
        <p:txBody>
          <a:bodyPr/>
          <a:lstStyle/>
          <a:p>
            <a:fld id="{9A9B47CA-793E-C94B-AD3F-E3952A5E6BB2}" type="datetimeFigureOut">
              <a:rPr lang="en-US" smtClean="0"/>
              <a:t>7/6/20</a:t>
            </a:fld>
            <a:endParaRPr lang="en-US"/>
          </a:p>
        </p:txBody>
      </p:sp>
      <p:sp>
        <p:nvSpPr>
          <p:cNvPr id="5" name="Footer Placeholder 4">
            <a:extLst>
              <a:ext uri="{FF2B5EF4-FFF2-40B4-BE49-F238E27FC236}">
                <a16:creationId xmlns:a16="http://schemas.microsoft.com/office/drawing/2014/main" id="{42D23C5F-A004-A442-BC34-011B3EB77F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88C898-98BF-5849-9BEF-7D17BDC1F06E}"/>
              </a:ext>
            </a:extLst>
          </p:cNvPr>
          <p:cNvSpPr>
            <a:spLocks noGrp="1"/>
          </p:cNvSpPr>
          <p:nvPr>
            <p:ph type="sldNum" sz="quarter" idx="12"/>
          </p:nvPr>
        </p:nvSpPr>
        <p:spPr/>
        <p:txBody>
          <a:bodyPr/>
          <a:lstStyle/>
          <a:p>
            <a:fld id="{C64E61B1-F03E-9B4D-AAB7-CAF4B81E0C76}" type="slidenum">
              <a:rPr lang="en-US" smtClean="0"/>
              <a:t>‹#›</a:t>
            </a:fld>
            <a:endParaRPr lang="en-US"/>
          </a:p>
        </p:txBody>
      </p:sp>
    </p:spTree>
    <p:extLst>
      <p:ext uri="{BB962C8B-B14F-4D97-AF65-F5344CB8AC3E}">
        <p14:creationId xmlns:p14="http://schemas.microsoft.com/office/powerpoint/2010/main" val="1651561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DE87B-4E09-4041-9B04-FDF83828354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9A33D8-DCA3-1C43-92A4-59122582F7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803DA2-FC20-A24E-B70F-4B419D3B78A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2E3311-C741-4048-8158-380DA7F2649E}"/>
              </a:ext>
            </a:extLst>
          </p:cNvPr>
          <p:cNvSpPr>
            <a:spLocks noGrp="1"/>
          </p:cNvSpPr>
          <p:nvPr>
            <p:ph type="dt" sz="half" idx="10"/>
          </p:nvPr>
        </p:nvSpPr>
        <p:spPr/>
        <p:txBody>
          <a:bodyPr/>
          <a:lstStyle/>
          <a:p>
            <a:fld id="{9A9B47CA-793E-C94B-AD3F-E3952A5E6BB2}" type="datetimeFigureOut">
              <a:rPr lang="en-US" smtClean="0"/>
              <a:t>7/6/20</a:t>
            </a:fld>
            <a:endParaRPr lang="en-US"/>
          </a:p>
        </p:txBody>
      </p:sp>
      <p:sp>
        <p:nvSpPr>
          <p:cNvPr id="6" name="Footer Placeholder 5">
            <a:extLst>
              <a:ext uri="{FF2B5EF4-FFF2-40B4-BE49-F238E27FC236}">
                <a16:creationId xmlns:a16="http://schemas.microsoft.com/office/drawing/2014/main" id="{F8B281D0-1731-A243-AFA1-E7ACDDB3FE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201711-5042-4541-B03F-8CA9742C2A3A}"/>
              </a:ext>
            </a:extLst>
          </p:cNvPr>
          <p:cNvSpPr>
            <a:spLocks noGrp="1"/>
          </p:cNvSpPr>
          <p:nvPr>
            <p:ph type="sldNum" sz="quarter" idx="12"/>
          </p:nvPr>
        </p:nvSpPr>
        <p:spPr/>
        <p:txBody>
          <a:bodyPr/>
          <a:lstStyle/>
          <a:p>
            <a:fld id="{C64E61B1-F03E-9B4D-AAB7-CAF4B81E0C76}" type="slidenum">
              <a:rPr lang="en-US" smtClean="0"/>
              <a:t>‹#›</a:t>
            </a:fld>
            <a:endParaRPr lang="en-US"/>
          </a:p>
        </p:txBody>
      </p:sp>
    </p:spTree>
    <p:extLst>
      <p:ext uri="{BB962C8B-B14F-4D97-AF65-F5344CB8AC3E}">
        <p14:creationId xmlns:p14="http://schemas.microsoft.com/office/powerpoint/2010/main" val="3128678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058A2-B5FA-AE42-A7B9-D1E3254CD90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4E10960-C029-C545-9BC5-232C668C9C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1BAFE51-A970-D947-9A55-737A841329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20DA25-1461-7A4B-BF41-C80464ADA1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986A9E-03DC-724C-8230-E88EFA4D51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994E48-0D5B-C442-993E-E287F1FD304B}"/>
              </a:ext>
            </a:extLst>
          </p:cNvPr>
          <p:cNvSpPr>
            <a:spLocks noGrp="1"/>
          </p:cNvSpPr>
          <p:nvPr>
            <p:ph type="dt" sz="half" idx="10"/>
          </p:nvPr>
        </p:nvSpPr>
        <p:spPr/>
        <p:txBody>
          <a:bodyPr/>
          <a:lstStyle/>
          <a:p>
            <a:fld id="{9A9B47CA-793E-C94B-AD3F-E3952A5E6BB2}" type="datetimeFigureOut">
              <a:rPr lang="en-US" smtClean="0"/>
              <a:t>7/6/20</a:t>
            </a:fld>
            <a:endParaRPr lang="en-US"/>
          </a:p>
        </p:txBody>
      </p:sp>
      <p:sp>
        <p:nvSpPr>
          <p:cNvPr id="8" name="Footer Placeholder 7">
            <a:extLst>
              <a:ext uri="{FF2B5EF4-FFF2-40B4-BE49-F238E27FC236}">
                <a16:creationId xmlns:a16="http://schemas.microsoft.com/office/drawing/2014/main" id="{577F563C-4E38-CA4B-9AC9-119E5DC5E6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D45DE7-EB99-D545-BA66-BBA60E935E99}"/>
              </a:ext>
            </a:extLst>
          </p:cNvPr>
          <p:cNvSpPr>
            <a:spLocks noGrp="1"/>
          </p:cNvSpPr>
          <p:nvPr>
            <p:ph type="sldNum" sz="quarter" idx="12"/>
          </p:nvPr>
        </p:nvSpPr>
        <p:spPr/>
        <p:txBody>
          <a:bodyPr/>
          <a:lstStyle/>
          <a:p>
            <a:fld id="{C64E61B1-F03E-9B4D-AAB7-CAF4B81E0C76}" type="slidenum">
              <a:rPr lang="en-US" smtClean="0"/>
              <a:t>‹#›</a:t>
            </a:fld>
            <a:endParaRPr lang="en-US"/>
          </a:p>
        </p:txBody>
      </p:sp>
    </p:spTree>
    <p:extLst>
      <p:ext uri="{BB962C8B-B14F-4D97-AF65-F5344CB8AC3E}">
        <p14:creationId xmlns:p14="http://schemas.microsoft.com/office/powerpoint/2010/main" val="42483826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CCD01-1874-4B44-9089-78DAA423A8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A6A20A-9AF0-AA4F-ACF6-91232351763C}"/>
              </a:ext>
            </a:extLst>
          </p:cNvPr>
          <p:cNvSpPr>
            <a:spLocks noGrp="1"/>
          </p:cNvSpPr>
          <p:nvPr>
            <p:ph type="dt" sz="half" idx="10"/>
          </p:nvPr>
        </p:nvSpPr>
        <p:spPr/>
        <p:txBody>
          <a:bodyPr/>
          <a:lstStyle/>
          <a:p>
            <a:fld id="{9A9B47CA-793E-C94B-AD3F-E3952A5E6BB2}" type="datetimeFigureOut">
              <a:rPr lang="en-US" smtClean="0"/>
              <a:t>7/6/20</a:t>
            </a:fld>
            <a:endParaRPr lang="en-US"/>
          </a:p>
        </p:txBody>
      </p:sp>
      <p:sp>
        <p:nvSpPr>
          <p:cNvPr id="4" name="Footer Placeholder 3">
            <a:extLst>
              <a:ext uri="{FF2B5EF4-FFF2-40B4-BE49-F238E27FC236}">
                <a16:creationId xmlns:a16="http://schemas.microsoft.com/office/drawing/2014/main" id="{53FEB792-2E63-6B45-AAA5-300A467331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0A3F1-42ED-264D-BA56-31AF62B8D931}"/>
              </a:ext>
            </a:extLst>
          </p:cNvPr>
          <p:cNvSpPr>
            <a:spLocks noGrp="1"/>
          </p:cNvSpPr>
          <p:nvPr>
            <p:ph type="sldNum" sz="quarter" idx="12"/>
          </p:nvPr>
        </p:nvSpPr>
        <p:spPr/>
        <p:txBody>
          <a:bodyPr/>
          <a:lstStyle/>
          <a:p>
            <a:fld id="{C64E61B1-F03E-9B4D-AAB7-CAF4B81E0C76}" type="slidenum">
              <a:rPr lang="en-US" smtClean="0"/>
              <a:t>‹#›</a:t>
            </a:fld>
            <a:endParaRPr lang="en-US"/>
          </a:p>
        </p:txBody>
      </p:sp>
    </p:spTree>
    <p:extLst>
      <p:ext uri="{BB962C8B-B14F-4D97-AF65-F5344CB8AC3E}">
        <p14:creationId xmlns:p14="http://schemas.microsoft.com/office/powerpoint/2010/main" val="2906928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F776B2-2E87-CD46-A527-022B1AE34388}"/>
              </a:ext>
            </a:extLst>
          </p:cNvPr>
          <p:cNvSpPr>
            <a:spLocks noGrp="1"/>
          </p:cNvSpPr>
          <p:nvPr>
            <p:ph type="dt" sz="half" idx="10"/>
          </p:nvPr>
        </p:nvSpPr>
        <p:spPr/>
        <p:txBody>
          <a:bodyPr/>
          <a:lstStyle/>
          <a:p>
            <a:fld id="{9A9B47CA-793E-C94B-AD3F-E3952A5E6BB2}" type="datetimeFigureOut">
              <a:rPr lang="en-US" smtClean="0"/>
              <a:t>7/6/20</a:t>
            </a:fld>
            <a:endParaRPr lang="en-US"/>
          </a:p>
        </p:txBody>
      </p:sp>
      <p:sp>
        <p:nvSpPr>
          <p:cNvPr id="3" name="Footer Placeholder 2">
            <a:extLst>
              <a:ext uri="{FF2B5EF4-FFF2-40B4-BE49-F238E27FC236}">
                <a16:creationId xmlns:a16="http://schemas.microsoft.com/office/drawing/2014/main" id="{1FE67D39-BDC8-484E-A207-4ABBB8E804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3499DC3-4BF5-E449-9FE0-CA63BFB190DD}"/>
              </a:ext>
            </a:extLst>
          </p:cNvPr>
          <p:cNvSpPr>
            <a:spLocks noGrp="1"/>
          </p:cNvSpPr>
          <p:nvPr>
            <p:ph type="sldNum" sz="quarter" idx="12"/>
          </p:nvPr>
        </p:nvSpPr>
        <p:spPr/>
        <p:txBody>
          <a:bodyPr/>
          <a:lstStyle/>
          <a:p>
            <a:fld id="{C64E61B1-F03E-9B4D-AAB7-CAF4B81E0C76}" type="slidenum">
              <a:rPr lang="en-US" smtClean="0"/>
              <a:t>‹#›</a:t>
            </a:fld>
            <a:endParaRPr lang="en-US"/>
          </a:p>
        </p:txBody>
      </p:sp>
    </p:spTree>
    <p:extLst>
      <p:ext uri="{BB962C8B-B14F-4D97-AF65-F5344CB8AC3E}">
        <p14:creationId xmlns:p14="http://schemas.microsoft.com/office/powerpoint/2010/main" val="2719543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E3A32-39DD-D14B-B0BE-E66D654DDA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FE1515-D397-1F48-8441-12145B553B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2F213D1-61ED-5342-9AC3-610E0AABA2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1546C6-1D9F-804D-AEB0-CE218F74087F}"/>
              </a:ext>
            </a:extLst>
          </p:cNvPr>
          <p:cNvSpPr>
            <a:spLocks noGrp="1"/>
          </p:cNvSpPr>
          <p:nvPr>
            <p:ph type="dt" sz="half" idx="10"/>
          </p:nvPr>
        </p:nvSpPr>
        <p:spPr/>
        <p:txBody>
          <a:bodyPr/>
          <a:lstStyle/>
          <a:p>
            <a:fld id="{9A9B47CA-793E-C94B-AD3F-E3952A5E6BB2}" type="datetimeFigureOut">
              <a:rPr lang="en-US" smtClean="0"/>
              <a:t>7/6/20</a:t>
            </a:fld>
            <a:endParaRPr lang="en-US"/>
          </a:p>
        </p:txBody>
      </p:sp>
      <p:sp>
        <p:nvSpPr>
          <p:cNvPr id="6" name="Footer Placeholder 5">
            <a:extLst>
              <a:ext uri="{FF2B5EF4-FFF2-40B4-BE49-F238E27FC236}">
                <a16:creationId xmlns:a16="http://schemas.microsoft.com/office/drawing/2014/main" id="{D824C8D8-3548-7C4B-967D-524665B610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27EB6A-431A-CC48-B671-1312FD1A1AC7}"/>
              </a:ext>
            </a:extLst>
          </p:cNvPr>
          <p:cNvSpPr>
            <a:spLocks noGrp="1"/>
          </p:cNvSpPr>
          <p:nvPr>
            <p:ph type="sldNum" sz="quarter" idx="12"/>
          </p:nvPr>
        </p:nvSpPr>
        <p:spPr/>
        <p:txBody>
          <a:bodyPr/>
          <a:lstStyle/>
          <a:p>
            <a:fld id="{C64E61B1-F03E-9B4D-AAB7-CAF4B81E0C76}" type="slidenum">
              <a:rPr lang="en-US" smtClean="0"/>
              <a:t>‹#›</a:t>
            </a:fld>
            <a:endParaRPr lang="en-US"/>
          </a:p>
        </p:txBody>
      </p:sp>
    </p:spTree>
    <p:extLst>
      <p:ext uri="{BB962C8B-B14F-4D97-AF65-F5344CB8AC3E}">
        <p14:creationId xmlns:p14="http://schemas.microsoft.com/office/powerpoint/2010/main" val="1490182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50273-2082-8C48-8870-05B58D965A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0889871-943F-3C48-A305-914A7E87EA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32D19A-82A2-6F41-9C6B-9C30663849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8E5120-06F2-9745-8BB9-B97EA1760FF1}"/>
              </a:ext>
            </a:extLst>
          </p:cNvPr>
          <p:cNvSpPr>
            <a:spLocks noGrp="1"/>
          </p:cNvSpPr>
          <p:nvPr>
            <p:ph type="dt" sz="half" idx="10"/>
          </p:nvPr>
        </p:nvSpPr>
        <p:spPr/>
        <p:txBody>
          <a:bodyPr/>
          <a:lstStyle/>
          <a:p>
            <a:fld id="{9A9B47CA-793E-C94B-AD3F-E3952A5E6BB2}" type="datetimeFigureOut">
              <a:rPr lang="en-US" smtClean="0"/>
              <a:t>7/6/20</a:t>
            </a:fld>
            <a:endParaRPr lang="en-US"/>
          </a:p>
        </p:txBody>
      </p:sp>
      <p:sp>
        <p:nvSpPr>
          <p:cNvPr id="6" name="Footer Placeholder 5">
            <a:extLst>
              <a:ext uri="{FF2B5EF4-FFF2-40B4-BE49-F238E27FC236}">
                <a16:creationId xmlns:a16="http://schemas.microsoft.com/office/drawing/2014/main" id="{790BF00D-9EE6-4B49-92BB-B78E929352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95A4B8-C350-0344-83E2-4504B7D00D6F}"/>
              </a:ext>
            </a:extLst>
          </p:cNvPr>
          <p:cNvSpPr>
            <a:spLocks noGrp="1"/>
          </p:cNvSpPr>
          <p:nvPr>
            <p:ph type="sldNum" sz="quarter" idx="12"/>
          </p:nvPr>
        </p:nvSpPr>
        <p:spPr/>
        <p:txBody>
          <a:bodyPr/>
          <a:lstStyle/>
          <a:p>
            <a:fld id="{C64E61B1-F03E-9B4D-AAB7-CAF4B81E0C76}" type="slidenum">
              <a:rPr lang="en-US" smtClean="0"/>
              <a:t>‹#›</a:t>
            </a:fld>
            <a:endParaRPr lang="en-US"/>
          </a:p>
        </p:txBody>
      </p:sp>
    </p:spTree>
    <p:extLst>
      <p:ext uri="{BB962C8B-B14F-4D97-AF65-F5344CB8AC3E}">
        <p14:creationId xmlns:p14="http://schemas.microsoft.com/office/powerpoint/2010/main" val="10405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DDBA78-59B8-7B4D-97E2-6213692E8D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E0F7312-9F95-B544-86ED-3C35452737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C271F84-913B-874F-95C8-858B5D6EBC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Calibri Light" panose="020F0302020204030204" pitchFamily="34" charset="0"/>
              </a:defRPr>
            </a:lvl1pPr>
          </a:lstStyle>
          <a:p>
            <a:fld id="{9A9B47CA-793E-C94B-AD3F-E3952A5E6BB2}" type="datetimeFigureOut">
              <a:rPr lang="en-US" smtClean="0"/>
              <a:pPr/>
              <a:t>7/6/20</a:t>
            </a:fld>
            <a:endParaRPr lang="en-US" dirty="0"/>
          </a:p>
        </p:txBody>
      </p:sp>
      <p:sp>
        <p:nvSpPr>
          <p:cNvPr id="5" name="Footer Placeholder 4">
            <a:extLst>
              <a:ext uri="{FF2B5EF4-FFF2-40B4-BE49-F238E27FC236}">
                <a16:creationId xmlns:a16="http://schemas.microsoft.com/office/drawing/2014/main" id="{544B3664-2047-7548-98E1-A2093CBF1F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Calibri Light" panose="020F0302020204030204" pitchFamily="34" charset="0"/>
              </a:defRPr>
            </a:lvl1pPr>
          </a:lstStyle>
          <a:p>
            <a:endParaRPr lang="en-US" dirty="0"/>
          </a:p>
        </p:txBody>
      </p:sp>
      <p:sp>
        <p:nvSpPr>
          <p:cNvPr id="6" name="Slide Number Placeholder 5">
            <a:extLst>
              <a:ext uri="{FF2B5EF4-FFF2-40B4-BE49-F238E27FC236}">
                <a16:creationId xmlns:a16="http://schemas.microsoft.com/office/drawing/2014/main" id="{69701E77-B139-084E-9418-5C07EC455D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Calibri Light" panose="020F0302020204030204" pitchFamily="34" charset="0"/>
              </a:defRPr>
            </a:lvl1pPr>
          </a:lstStyle>
          <a:p>
            <a:fld id="{C64E61B1-F03E-9B4D-AAB7-CAF4B81E0C76}" type="slidenum">
              <a:rPr lang="en-US" smtClean="0"/>
              <a:pPr/>
              <a:t>‹#›</a:t>
            </a:fld>
            <a:endParaRPr lang="en-US" dirty="0"/>
          </a:p>
        </p:txBody>
      </p:sp>
    </p:spTree>
    <p:extLst>
      <p:ext uri="{BB962C8B-B14F-4D97-AF65-F5344CB8AC3E}">
        <p14:creationId xmlns:p14="http://schemas.microsoft.com/office/powerpoint/2010/main" val="11027261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Calibri Light" panose="020F03020202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Calibri Light" panose="020F03020202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Calibri Light" panose="020F03020202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alibri Light" panose="020F03020202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alibri Light" panose="020F03020202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jpriniski.github.io/docs/LDA_anti_capital_punishment.html"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jpriniski.github.io/docs/LDA_pro_capital_punishment.htm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E3B48-7C42-0E48-A0DE-438CD7CD99F3}"/>
              </a:ext>
            </a:extLst>
          </p:cNvPr>
          <p:cNvSpPr>
            <a:spLocks noGrp="1"/>
          </p:cNvSpPr>
          <p:nvPr>
            <p:ph type="ctrTitle"/>
          </p:nvPr>
        </p:nvSpPr>
        <p:spPr>
          <a:xfrm>
            <a:off x="1523998" y="2555410"/>
            <a:ext cx="9144000" cy="1249648"/>
          </a:xfrm>
        </p:spPr>
        <p:txBody>
          <a:bodyPr>
            <a:normAutofit/>
          </a:bodyPr>
          <a:lstStyle/>
          <a:p>
            <a:r>
              <a:rPr lang="en-US" sz="3600" dirty="0">
                <a:latin typeface="Calibri Light" panose="020F0302020204030204" pitchFamily="34" charset="0"/>
                <a:cs typeface="Calibri Light" panose="020F0302020204030204" pitchFamily="34" charset="0"/>
              </a:rPr>
              <a:t>Crowdsourcing to Analyze Belief Systems Underlying Social Issues</a:t>
            </a:r>
          </a:p>
        </p:txBody>
      </p:sp>
      <p:sp>
        <p:nvSpPr>
          <p:cNvPr id="3" name="Subtitle 2">
            <a:extLst>
              <a:ext uri="{FF2B5EF4-FFF2-40B4-BE49-F238E27FC236}">
                <a16:creationId xmlns:a16="http://schemas.microsoft.com/office/drawing/2014/main" id="{F520A412-BF3F-2E4D-B3C7-0F8960E32026}"/>
              </a:ext>
            </a:extLst>
          </p:cNvPr>
          <p:cNvSpPr>
            <a:spLocks noGrp="1"/>
          </p:cNvSpPr>
          <p:nvPr>
            <p:ph type="subTitle" idx="1"/>
          </p:nvPr>
        </p:nvSpPr>
        <p:spPr>
          <a:xfrm>
            <a:off x="4114352" y="4145524"/>
            <a:ext cx="3963292" cy="1662212"/>
          </a:xfrm>
        </p:spPr>
        <p:txBody>
          <a:bodyPr>
            <a:noAutofit/>
          </a:bodyPr>
          <a:lstStyle/>
          <a:p>
            <a:pPr>
              <a:spcBef>
                <a:spcPts val="0"/>
              </a:spcBef>
            </a:pPr>
            <a:r>
              <a:rPr lang="en-US" sz="2000" dirty="0">
                <a:solidFill>
                  <a:schemeClr val="tx1">
                    <a:lumMod val="65000"/>
                    <a:lumOff val="35000"/>
                  </a:schemeClr>
                </a:solidFill>
              </a:rPr>
              <a:t>Hunter Priniski </a:t>
            </a:r>
          </a:p>
          <a:p>
            <a:pPr>
              <a:spcBef>
                <a:spcPts val="0"/>
              </a:spcBef>
              <a:spcAft>
                <a:spcPts val="600"/>
              </a:spcAft>
            </a:pPr>
            <a:r>
              <a:rPr lang="en-US" sz="2000" dirty="0">
                <a:solidFill>
                  <a:schemeClr val="tx1">
                    <a:lumMod val="65000"/>
                    <a:lumOff val="35000"/>
                  </a:schemeClr>
                </a:solidFill>
              </a:rPr>
              <a:t> Keith J. Holyoak</a:t>
            </a:r>
          </a:p>
          <a:p>
            <a:pPr>
              <a:spcBef>
                <a:spcPts val="0"/>
              </a:spcBef>
            </a:pPr>
            <a:r>
              <a:rPr lang="en-US" sz="1800" dirty="0">
                <a:solidFill>
                  <a:schemeClr val="bg2">
                    <a:lumMod val="75000"/>
                  </a:schemeClr>
                </a:solidFill>
                <a:cs typeface="Calibri Light" panose="020F0302020204030204" pitchFamily="34" charset="0"/>
              </a:rPr>
              <a:t>Department of Psychology</a:t>
            </a:r>
          </a:p>
          <a:p>
            <a:pPr>
              <a:spcBef>
                <a:spcPts val="0"/>
              </a:spcBef>
            </a:pPr>
            <a:r>
              <a:rPr lang="en-US" sz="1800" dirty="0">
                <a:solidFill>
                  <a:schemeClr val="bg2">
                    <a:lumMod val="75000"/>
                  </a:schemeClr>
                </a:solidFill>
                <a:cs typeface="Calibri Light" panose="020F0302020204030204" pitchFamily="34" charset="0"/>
              </a:rPr>
              <a:t>University of California, Los Angeles</a:t>
            </a:r>
          </a:p>
          <a:p>
            <a:pPr>
              <a:spcBef>
                <a:spcPts val="0"/>
              </a:spcBef>
            </a:pPr>
            <a:endParaRPr lang="en-US" sz="2000" dirty="0">
              <a:solidFill>
                <a:schemeClr val="tx1">
                  <a:lumMod val="65000"/>
                  <a:lumOff val="35000"/>
                </a:schemeClr>
              </a:solidFill>
            </a:endParaRPr>
          </a:p>
        </p:txBody>
      </p:sp>
      <p:sp>
        <p:nvSpPr>
          <p:cNvPr id="6" name="Rectangle 5">
            <a:extLst>
              <a:ext uri="{FF2B5EF4-FFF2-40B4-BE49-F238E27FC236}">
                <a16:creationId xmlns:a16="http://schemas.microsoft.com/office/drawing/2014/main" id="{4A3875FD-4F30-A54D-BEFA-B6C73B1DE6FD}"/>
              </a:ext>
            </a:extLst>
          </p:cNvPr>
          <p:cNvSpPr/>
          <p:nvPr/>
        </p:nvSpPr>
        <p:spPr>
          <a:xfrm>
            <a:off x="7568362" y="6488668"/>
            <a:ext cx="4623638" cy="369332"/>
          </a:xfrm>
          <a:prstGeom prst="rect">
            <a:avLst/>
          </a:prstGeom>
        </p:spPr>
        <p:txBody>
          <a:bodyPr wrap="none">
            <a:spAutoFit/>
          </a:bodyPr>
          <a:lstStyle/>
          <a:p>
            <a:r>
              <a:rPr lang="en-US" dirty="0">
                <a:solidFill>
                  <a:schemeClr val="bg2">
                    <a:lumMod val="90000"/>
                  </a:schemeClr>
                </a:solidFill>
                <a:latin typeface="+mj-lt"/>
              </a:rPr>
              <a:t>Research supported by NSF Grant BCS-1827374</a:t>
            </a:r>
          </a:p>
        </p:txBody>
      </p:sp>
      <p:pic>
        <p:nvPicPr>
          <p:cNvPr id="10" name="Picture 9">
            <a:extLst>
              <a:ext uri="{FF2B5EF4-FFF2-40B4-BE49-F238E27FC236}">
                <a16:creationId xmlns:a16="http://schemas.microsoft.com/office/drawing/2014/main" id="{CACE71F5-FDBE-3048-B507-20A11B6F391B}"/>
              </a:ext>
            </a:extLst>
          </p:cNvPr>
          <p:cNvPicPr>
            <a:picLocks noChangeAspect="1"/>
          </p:cNvPicPr>
          <p:nvPr/>
        </p:nvPicPr>
        <p:blipFill>
          <a:blip r:embed="rId3"/>
          <a:stretch>
            <a:fillRect/>
          </a:stretch>
        </p:blipFill>
        <p:spPr>
          <a:xfrm>
            <a:off x="5251043" y="5364249"/>
            <a:ext cx="1689910" cy="1309085"/>
          </a:xfrm>
          <a:prstGeom prst="rect">
            <a:avLst/>
          </a:prstGeom>
        </p:spPr>
      </p:pic>
    </p:spTree>
    <p:extLst>
      <p:ext uri="{BB962C8B-B14F-4D97-AF65-F5344CB8AC3E}">
        <p14:creationId xmlns:p14="http://schemas.microsoft.com/office/powerpoint/2010/main" val="7782643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2CB72F6E-206D-034B-896F-32D36DE04A42}"/>
              </a:ext>
            </a:extLst>
          </p:cNvPr>
          <p:cNvPicPr>
            <a:picLocks noChangeAspect="1"/>
          </p:cNvPicPr>
          <p:nvPr/>
        </p:nvPicPr>
        <p:blipFill rotWithShape="1">
          <a:blip r:embed="rId3"/>
          <a:srcRect r="1035"/>
          <a:stretch/>
        </p:blipFill>
        <p:spPr>
          <a:xfrm>
            <a:off x="1439333" y="736600"/>
            <a:ext cx="9313333" cy="5384800"/>
          </a:xfrm>
          <a:prstGeom prst="rect">
            <a:avLst/>
          </a:prstGeom>
        </p:spPr>
      </p:pic>
      <p:sp>
        <p:nvSpPr>
          <p:cNvPr id="6" name="Rectangle 5">
            <a:extLst>
              <a:ext uri="{FF2B5EF4-FFF2-40B4-BE49-F238E27FC236}">
                <a16:creationId xmlns:a16="http://schemas.microsoft.com/office/drawing/2014/main" id="{8AE6C029-B33C-9747-ACAA-879F08F404B1}"/>
              </a:ext>
            </a:extLst>
          </p:cNvPr>
          <p:cNvSpPr/>
          <p:nvPr/>
        </p:nvSpPr>
        <p:spPr>
          <a:xfrm>
            <a:off x="1885245" y="1941689"/>
            <a:ext cx="8782754" cy="3476978"/>
          </a:xfrm>
          <a:prstGeom prst="rect">
            <a:avLst/>
          </a:prstGeom>
          <a:noFill/>
          <a:ln>
            <a:solidFill>
              <a:srgbClr val="00206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778981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38AB0-B0D5-914D-870C-18ADEE408447}"/>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Overview</a:t>
            </a:r>
            <a:endParaRPr lang="en-US" dirty="0"/>
          </a:p>
        </p:txBody>
      </p:sp>
      <p:sp>
        <p:nvSpPr>
          <p:cNvPr id="3" name="Content Placeholder 2">
            <a:extLst>
              <a:ext uri="{FF2B5EF4-FFF2-40B4-BE49-F238E27FC236}">
                <a16:creationId xmlns:a16="http://schemas.microsoft.com/office/drawing/2014/main" id="{03BD6357-A216-254E-AD10-72E30D8FD327}"/>
              </a:ext>
            </a:extLst>
          </p:cNvPr>
          <p:cNvSpPr>
            <a:spLocks noGrp="1"/>
          </p:cNvSpPr>
          <p:nvPr>
            <p:ph idx="1"/>
          </p:nvPr>
        </p:nvSpPr>
        <p:spPr/>
        <p:txBody>
          <a:bodyPr/>
          <a:lstStyle/>
          <a:p>
            <a:pPr marL="0" indent="0">
              <a:buNone/>
            </a:pPr>
            <a:r>
              <a:rPr lang="en-US" dirty="0"/>
              <a:t>Research Questions</a:t>
            </a:r>
          </a:p>
          <a:p>
            <a:r>
              <a:rPr lang="en-US" dirty="0"/>
              <a:t>What topics arise when people defend their stance on capital punishment? Do topics vary by stance?</a:t>
            </a:r>
          </a:p>
          <a:p>
            <a:endParaRPr lang="en-US" dirty="0"/>
          </a:p>
        </p:txBody>
      </p:sp>
    </p:spTree>
    <p:extLst>
      <p:ext uri="{BB962C8B-B14F-4D97-AF65-F5344CB8AC3E}">
        <p14:creationId xmlns:p14="http://schemas.microsoft.com/office/powerpoint/2010/main" val="11093511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38AB0-B0D5-914D-870C-18ADEE408447}"/>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Overview</a:t>
            </a:r>
            <a:endParaRPr lang="en-US" dirty="0"/>
          </a:p>
        </p:txBody>
      </p:sp>
      <p:sp>
        <p:nvSpPr>
          <p:cNvPr id="3" name="Content Placeholder 2">
            <a:extLst>
              <a:ext uri="{FF2B5EF4-FFF2-40B4-BE49-F238E27FC236}">
                <a16:creationId xmlns:a16="http://schemas.microsoft.com/office/drawing/2014/main" id="{03BD6357-A216-254E-AD10-72E30D8FD327}"/>
              </a:ext>
            </a:extLst>
          </p:cNvPr>
          <p:cNvSpPr>
            <a:spLocks noGrp="1"/>
          </p:cNvSpPr>
          <p:nvPr>
            <p:ph idx="1"/>
          </p:nvPr>
        </p:nvSpPr>
        <p:spPr/>
        <p:txBody>
          <a:bodyPr/>
          <a:lstStyle/>
          <a:p>
            <a:pPr marL="0" indent="0">
              <a:buNone/>
            </a:pPr>
            <a:r>
              <a:rPr lang="en-US" dirty="0">
                <a:solidFill>
                  <a:schemeClr val="tx1">
                    <a:lumMod val="50000"/>
                    <a:lumOff val="50000"/>
                  </a:schemeClr>
                </a:solidFill>
              </a:rPr>
              <a:t>Research Questions</a:t>
            </a:r>
          </a:p>
          <a:p>
            <a:r>
              <a:rPr lang="en-US" dirty="0"/>
              <a:t>What topics arise when people defend their stance on capital punishment? Do topics vary by stance?</a:t>
            </a:r>
          </a:p>
          <a:p>
            <a:endParaRPr lang="en-US" dirty="0"/>
          </a:p>
          <a:p>
            <a:pPr marL="0" indent="0">
              <a:buNone/>
            </a:pPr>
            <a:r>
              <a:rPr lang="en-US" dirty="0">
                <a:solidFill>
                  <a:schemeClr val="tx1">
                    <a:lumMod val="50000"/>
                    <a:lumOff val="50000"/>
                  </a:schemeClr>
                </a:solidFill>
              </a:rPr>
              <a:t>Data Collection</a:t>
            </a:r>
          </a:p>
          <a:p>
            <a:r>
              <a:rPr lang="en-US" dirty="0"/>
              <a:t>Reddit API (Python Reddit API Wrapper)</a:t>
            </a:r>
          </a:p>
          <a:p>
            <a:r>
              <a:rPr lang="en-US" dirty="0"/>
              <a:t>149 Change My View posts</a:t>
            </a:r>
            <a:endParaRPr lang="en-US" dirty="0">
              <a:solidFill>
                <a:schemeClr val="tx2"/>
              </a:solidFill>
            </a:endParaRPr>
          </a:p>
        </p:txBody>
      </p:sp>
      <p:grpSp>
        <p:nvGrpSpPr>
          <p:cNvPr id="4" name="Group 3">
            <a:extLst>
              <a:ext uri="{FF2B5EF4-FFF2-40B4-BE49-F238E27FC236}">
                <a16:creationId xmlns:a16="http://schemas.microsoft.com/office/drawing/2014/main" id="{F0EC6960-06E0-A541-A366-77047FD87EA6}"/>
              </a:ext>
            </a:extLst>
          </p:cNvPr>
          <p:cNvGrpSpPr/>
          <p:nvPr/>
        </p:nvGrpSpPr>
        <p:grpSpPr>
          <a:xfrm>
            <a:off x="2905432" y="5336457"/>
            <a:ext cx="6381136" cy="432619"/>
            <a:chOff x="2310581" y="5346546"/>
            <a:chExt cx="6381136" cy="432619"/>
          </a:xfrm>
        </p:grpSpPr>
        <p:sp>
          <p:nvSpPr>
            <p:cNvPr id="5" name="Rectangle 4">
              <a:extLst>
                <a:ext uri="{FF2B5EF4-FFF2-40B4-BE49-F238E27FC236}">
                  <a16:creationId xmlns:a16="http://schemas.microsoft.com/office/drawing/2014/main" id="{FE5ECF8E-29A5-D64A-B710-BDC59E9B8A6F}"/>
                </a:ext>
              </a:extLst>
            </p:cNvPr>
            <p:cNvSpPr/>
            <p:nvPr/>
          </p:nvSpPr>
          <p:spPr>
            <a:xfrm>
              <a:off x="2310581" y="5346546"/>
              <a:ext cx="2369574" cy="4326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55 anti-</a:t>
              </a:r>
            </a:p>
          </p:txBody>
        </p:sp>
        <p:sp>
          <p:nvSpPr>
            <p:cNvPr id="6" name="Rectangle 5">
              <a:extLst>
                <a:ext uri="{FF2B5EF4-FFF2-40B4-BE49-F238E27FC236}">
                  <a16:creationId xmlns:a16="http://schemas.microsoft.com/office/drawing/2014/main" id="{092D48A5-692D-3D41-A3C6-B04CD5BEBC6A}"/>
                </a:ext>
              </a:extLst>
            </p:cNvPr>
            <p:cNvSpPr/>
            <p:nvPr/>
          </p:nvSpPr>
          <p:spPr>
            <a:xfrm>
              <a:off x="4680155" y="5346546"/>
              <a:ext cx="4011562" cy="43261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94 pro-</a:t>
              </a:r>
            </a:p>
          </p:txBody>
        </p:sp>
      </p:grpSp>
    </p:spTree>
    <p:extLst>
      <p:ext uri="{BB962C8B-B14F-4D97-AF65-F5344CB8AC3E}">
        <p14:creationId xmlns:p14="http://schemas.microsoft.com/office/powerpoint/2010/main" val="1163960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B16D3-5246-604F-B736-DACE546E530B}"/>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Overview</a:t>
            </a:r>
          </a:p>
        </p:txBody>
      </p:sp>
      <p:sp>
        <p:nvSpPr>
          <p:cNvPr id="3" name="Content Placeholder 2">
            <a:extLst>
              <a:ext uri="{FF2B5EF4-FFF2-40B4-BE49-F238E27FC236}">
                <a16:creationId xmlns:a16="http://schemas.microsoft.com/office/drawing/2014/main" id="{048EFA9F-B212-1E44-8988-938B59C087BD}"/>
              </a:ext>
            </a:extLst>
          </p:cNvPr>
          <p:cNvSpPr>
            <a:spLocks noGrp="1"/>
          </p:cNvSpPr>
          <p:nvPr>
            <p:ph idx="1"/>
          </p:nvPr>
        </p:nvSpPr>
        <p:spPr/>
        <p:txBody>
          <a:bodyPr/>
          <a:lstStyle/>
          <a:p>
            <a:pPr marL="0" indent="0">
              <a:buNone/>
            </a:pPr>
            <a:r>
              <a:rPr lang="en-US" dirty="0"/>
              <a:t>Topic Modeling</a:t>
            </a:r>
          </a:p>
          <a:p>
            <a:r>
              <a:rPr lang="en-US" dirty="0"/>
              <a:t>LDA: 5 topics</a:t>
            </a:r>
          </a:p>
          <a:p>
            <a:pPr lvl="1"/>
            <a:r>
              <a:rPr lang="en-US" dirty="0"/>
              <a:t>Topics are distributions over terms in corpus</a:t>
            </a:r>
          </a:p>
          <a:p>
            <a:pPr lvl="1"/>
            <a:r>
              <a:rPr lang="en-US" dirty="0"/>
              <a:t>Top 10 words define each topic </a:t>
            </a:r>
          </a:p>
          <a:p>
            <a:r>
              <a:rPr lang="en-US" dirty="0"/>
              <a:t>Fit one model to both groups of data</a:t>
            </a:r>
          </a:p>
          <a:p>
            <a:r>
              <a:rPr lang="en-US" dirty="0"/>
              <a:t>More art than science</a:t>
            </a:r>
          </a:p>
          <a:p>
            <a:pPr marL="0" indent="0">
              <a:buNone/>
            </a:pPr>
            <a:endParaRPr lang="en-US" dirty="0"/>
          </a:p>
        </p:txBody>
      </p:sp>
    </p:spTree>
    <p:extLst>
      <p:ext uri="{BB962C8B-B14F-4D97-AF65-F5344CB8AC3E}">
        <p14:creationId xmlns:p14="http://schemas.microsoft.com/office/powerpoint/2010/main" val="25813087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B16D3-5246-604F-B736-DACE546E530B}"/>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Overview</a:t>
            </a:r>
          </a:p>
        </p:txBody>
      </p:sp>
      <p:sp>
        <p:nvSpPr>
          <p:cNvPr id="3" name="Content Placeholder 2">
            <a:extLst>
              <a:ext uri="{FF2B5EF4-FFF2-40B4-BE49-F238E27FC236}">
                <a16:creationId xmlns:a16="http://schemas.microsoft.com/office/drawing/2014/main" id="{048EFA9F-B212-1E44-8988-938B59C087BD}"/>
              </a:ext>
            </a:extLst>
          </p:cNvPr>
          <p:cNvSpPr>
            <a:spLocks noGrp="1"/>
          </p:cNvSpPr>
          <p:nvPr>
            <p:ph idx="1"/>
          </p:nvPr>
        </p:nvSpPr>
        <p:spPr/>
        <p:txBody>
          <a:bodyPr>
            <a:normAutofit/>
          </a:bodyPr>
          <a:lstStyle/>
          <a:p>
            <a:pPr marL="0" indent="0">
              <a:buNone/>
            </a:pPr>
            <a:r>
              <a:rPr lang="en-US" dirty="0">
                <a:solidFill>
                  <a:schemeClr val="tx1">
                    <a:lumMod val="50000"/>
                    <a:lumOff val="50000"/>
                  </a:schemeClr>
                </a:solidFill>
              </a:rPr>
              <a:t>Topic Modeling</a:t>
            </a:r>
          </a:p>
          <a:p>
            <a:r>
              <a:rPr lang="en-US" dirty="0"/>
              <a:t>LDA: 5 topics</a:t>
            </a:r>
          </a:p>
          <a:p>
            <a:pPr lvl="1"/>
            <a:r>
              <a:rPr lang="en-US" dirty="0"/>
              <a:t>Topics are distributions over terms in corpus</a:t>
            </a:r>
          </a:p>
          <a:p>
            <a:pPr lvl="1"/>
            <a:r>
              <a:rPr lang="en-US" dirty="0"/>
              <a:t>Top 10 words define each topic </a:t>
            </a:r>
          </a:p>
          <a:p>
            <a:r>
              <a:rPr lang="en-US" dirty="0"/>
              <a:t>Fit one model to both groups of data</a:t>
            </a:r>
          </a:p>
          <a:p>
            <a:r>
              <a:rPr lang="en-US" dirty="0"/>
              <a:t>More art than science</a:t>
            </a:r>
          </a:p>
          <a:p>
            <a:pPr marL="0" indent="0">
              <a:spcBef>
                <a:spcPts val="1600"/>
              </a:spcBef>
              <a:buNone/>
            </a:pPr>
            <a:r>
              <a:rPr lang="en-US" dirty="0">
                <a:solidFill>
                  <a:schemeClr val="tx1">
                    <a:lumMod val="50000"/>
                    <a:lumOff val="50000"/>
                  </a:schemeClr>
                </a:solidFill>
              </a:rPr>
              <a:t>Qualitative Assessments</a:t>
            </a:r>
          </a:p>
          <a:p>
            <a:r>
              <a:rPr lang="en-US" dirty="0"/>
              <a:t>Interact with model using </a:t>
            </a:r>
            <a:r>
              <a:rPr lang="en-US" dirty="0" err="1"/>
              <a:t>pyLDAViz</a:t>
            </a:r>
            <a:endParaRPr lang="en-US" dirty="0"/>
          </a:p>
        </p:txBody>
      </p:sp>
    </p:spTree>
    <p:extLst>
      <p:ext uri="{BB962C8B-B14F-4D97-AF65-F5344CB8AC3E}">
        <p14:creationId xmlns:p14="http://schemas.microsoft.com/office/powerpoint/2010/main" val="36255090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FC115-809E-224B-B81A-57513E9BC729}"/>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Topic Modeling Results</a:t>
            </a:r>
          </a:p>
        </p:txBody>
      </p:sp>
      <p:grpSp>
        <p:nvGrpSpPr>
          <p:cNvPr id="11" name="Group 10">
            <a:extLst>
              <a:ext uri="{FF2B5EF4-FFF2-40B4-BE49-F238E27FC236}">
                <a16:creationId xmlns:a16="http://schemas.microsoft.com/office/drawing/2014/main" id="{80FFCA8B-D375-E442-9442-6490405517F0}"/>
              </a:ext>
            </a:extLst>
          </p:cNvPr>
          <p:cNvGrpSpPr/>
          <p:nvPr/>
        </p:nvGrpSpPr>
        <p:grpSpPr>
          <a:xfrm>
            <a:off x="838200" y="2194543"/>
            <a:ext cx="9979309" cy="1449109"/>
            <a:chOff x="133157" y="1652003"/>
            <a:chExt cx="9979309" cy="1449109"/>
          </a:xfrm>
        </p:grpSpPr>
        <p:sp>
          <p:nvSpPr>
            <p:cNvPr id="5" name="Rectangle 4">
              <a:extLst>
                <a:ext uri="{FF2B5EF4-FFF2-40B4-BE49-F238E27FC236}">
                  <a16:creationId xmlns:a16="http://schemas.microsoft.com/office/drawing/2014/main" id="{19E6AF2F-DF49-994A-B1C8-22007C60C962}"/>
                </a:ext>
              </a:extLst>
            </p:cNvPr>
            <p:cNvSpPr/>
            <p:nvPr/>
          </p:nvSpPr>
          <p:spPr>
            <a:xfrm>
              <a:off x="2202425" y="165533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E67B60B-AA70-4E4E-B29F-27FE18626039}"/>
                </a:ext>
              </a:extLst>
            </p:cNvPr>
            <p:cNvSpPr/>
            <p:nvPr/>
          </p:nvSpPr>
          <p:spPr>
            <a:xfrm>
              <a:off x="3868190" y="1652006"/>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AFEA3E1-95BA-9644-90A1-57E1D4E4D7FF}"/>
                </a:ext>
              </a:extLst>
            </p:cNvPr>
            <p:cNvSpPr/>
            <p:nvPr/>
          </p:nvSpPr>
          <p:spPr>
            <a:xfrm>
              <a:off x="8706453" y="1652003"/>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DEB5E5-AD69-614F-95EE-3BDC67AD247E}"/>
                </a:ext>
              </a:extLst>
            </p:cNvPr>
            <p:cNvSpPr/>
            <p:nvPr/>
          </p:nvSpPr>
          <p:spPr>
            <a:xfrm>
              <a:off x="5538867" y="165200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5D1E815-2993-7B4B-9D64-0879052D3708}"/>
                </a:ext>
              </a:extLst>
            </p:cNvPr>
            <p:cNvSpPr/>
            <p:nvPr/>
          </p:nvSpPr>
          <p:spPr>
            <a:xfrm>
              <a:off x="7134953" y="1652004"/>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C059871-570B-1B48-9F0A-40540563FDDA}"/>
                </a:ext>
              </a:extLst>
            </p:cNvPr>
            <p:cNvSpPr/>
            <p:nvPr/>
          </p:nvSpPr>
          <p:spPr>
            <a:xfrm>
              <a:off x="133157" y="2071068"/>
              <a:ext cx="2018908" cy="646331"/>
            </a:xfrm>
            <a:prstGeom prst="rect">
              <a:avLst/>
            </a:prstGeom>
          </p:spPr>
          <p:txBody>
            <a:bodyPr wrap="square">
              <a:spAutoFit/>
            </a:bodyPr>
            <a:lstStyle/>
            <a:p>
              <a:pPr algn="ctr"/>
              <a:r>
                <a:rPr lang="en-US" dirty="0">
                  <a:solidFill>
                    <a:schemeClr val="tx1">
                      <a:lumMod val="50000"/>
                      <a:lumOff val="50000"/>
                    </a:schemeClr>
                  </a:solidFill>
                  <a:latin typeface="+mj-lt"/>
                </a:rPr>
                <a:t>Anti-Capital Punishment</a:t>
              </a:r>
            </a:p>
          </p:txBody>
        </p:sp>
      </p:grpSp>
      <p:grpSp>
        <p:nvGrpSpPr>
          <p:cNvPr id="12" name="Group 11">
            <a:extLst>
              <a:ext uri="{FF2B5EF4-FFF2-40B4-BE49-F238E27FC236}">
                <a16:creationId xmlns:a16="http://schemas.microsoft.com/office/drawing/2014/main" id="{1FC718D1-1485-4946-8295-21F3A83688FC}"/>
              </a:ext>
            </a:extLst>
          </p:cNvPr>
          <p:cNvGrpSpPr/>
          <p:nvPr/>
        </p:nvGrpSpPr>
        <p:grpSpPr>
          <a:xfrm>
            <a:off x="838200" y="4101917"/>
            <a:ext cx="9979309" cy="1449109"/>
            <a:chOff x="133157" y="1652003"/>
            <a:chExt cx="9979309" cy="1449109"/>
          </a:xfrm>
        </p:grpSpPr>
        <p:sp>
          <p:nvSpPr>
            <p:cNvPr id="13" name="Rectangle 12">
              <a:extLst>
                <a:ext uri="{FF2B5EF4-FFF2-40B4-BE49-F238E27FC236}">
                  <a16:creationId xmlns:a16="http://schemas.microsoft.com/office/drawing/2014/main" id="{E8F3075F-0317-4D48-B30C-3AAC4718C5F4}"/>
                </a:ext>
              </a:extLst>
            </p:cNvPr>
            <p:cNvSpPr/>
            <p:nvPr/>
          </p:nvSpPr>
          <p:spPr>
            <a:xfrm>
              <a:off x="2202425" y="165533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E33E8FC-43E7-AB4F-9B6E-80D9B777A6E3}"/>
                </a:ext>
              </a:extLst>
            </p:cNvPr>
            <p:cNvSpPr/>
            <p:nvPr/>
          </p:nvSpPr>
          <p:spPr>
            <a:xfrm>
              <a:off x="3868190" y="1652006"/>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72CC237-B06C-9E42-BE5B-242D894B1B93}"/>
                </a:ext>
              </a:extLst>
            </p:cNvPr>
            <p:cNvSpPr/>
            <p:nvPr/>
          </p:nvSpPr>
          <p:spPr>
            <a:xfrm>
              <a:off x="8706453" y="1652003"/>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5FFE391-1819-774D-9AEE-964E807A0FCB}"/>
                </a:ext>
              </a:extLst>
            </p:cNvPr>
            <p:cNvSpPr/>
            <p:nvPr/>
          </p:nvSpPr>
          <p:spPr>
            <a:xfrm>
              <a:off x="5538867" y="165200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785A6A5-C0F2-3243-BAAF-F55D93144536}"/>
                </a:ext>
              </a:extLst>
            </p:cNvPr>
            <p:cNvSpPr/>
            <p:nvPr/>
          </p:nvSpPr>
          <p:spPr>
            <a:xfrm>
              <a:off x="7134953" y="1652004"/>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FCF9EB7-D7AA-054A-AD0E-8EB791532E37}"/>
                </a:ext>
              </a:extLst>
            </p:cNvPr>
            <p:cNvSpPr/>
            <p:nvPr/>
          </p:nvSpPr>
          <p:spPr>
            <a:xfrm>
              <a:off x="133157" y="2071068"/>
              <a:ext cx="2018908" cy="646331"/>
            </a:xfrm>
            <a:prstGeom prst="rect">
              <a:avLst/>
            </a:prstGeom>
          </p:spPr>
          <p:txBody>
            <a:bodyPr wrap="square">
              <a:spAutoFit/>
            </a:bodyPr>
            <a:lstStyle/>
            <a:p>
              <a:pPr algn="ctr"/>
              <a:r>
                <a:rPr lang="en-US" dirty="0">
                  <a:solidFill>
                    <a:schemeClr val="tx1">
                      <a:lumMod val="50000"/>
                      <a:lumOff val="50000"/>
                    </a:schemeClr>
                  </a:solidFill>
                  <a:latin typeface="+mj-lt"/>
                </a:rPr>
                <a:t>Pro-Capital Punishment</a:t>
              </a:r>
            </a:p>
          </p:txBody>
        </p:sp>
      </p:grpSp>
      <p:grpSp>
        <p:nvGrpSpPr>
          <p:cNvPr id="40" name="Group 39">
            <a:extLst>
              <a:ext uri="{FF2B5EF4-FFF2-40B4-BE49-F238E27FC236}">
                <a16:creationId xmlns:a16="http://schemas.microsoft.com/office/drawing/2014/main" id="{DAE1DB72-BABE-B440-96B9-762339C5AD2D}"/>
              </a:ext>
            </a:extLst>
          </p:cNvPr>
          <p:cNvGrpSpPr/>
          <p:nvPr/>
        </p:nvGrpSpPr>
        <p:grpSpPr>
          <a:xfrm>
            <a:off x="3179888" y="1814704"/>
            <a:ext cx="7385009" cy="383424"/>
            <a:chOff x="3179888" y="1814704"/>
            <a:chExt cx="7385009" cy="383424"/>
          </a:xfrm>
        </p:grpSpPr>
        <p:sp>
          <p:nvSpPr>
            <p:cNvPr id="41" name="TextBox 40">
              <a:extLst>
                <a:ext uri="{FF2B5EF4-FFF2-40B4-BE49-F238E27FC236}">
                  <a16:creationId xmlns:a16="http://schemas.microsoft.com/office/drawing/2014/main" id="{3884F922-EB47-8A4F-A35E-3198BD7B026B}"/>
                </a:ext>
              </a:extLst>
            </p:cNvPr>
            <p:cNvSpPr txBox="1"/>
            <p:nvPr/>
          </p:nvSpPr>
          <p:spPr>
            <a:xfrm>
              <a:off x="3179888" y="1814704"/>
              <a:ext cx="840615" cy="369332"/>
            </a:xfrm>
            <a:prstGeom prst="rect">
              <a:avLst/>
            </a:prstGeom>
            <a:noFill/>
          </p:spPr>
          <p:txBody>
            <a:bodyPr wrap="none" rtlCol="0">
              <a:spAutoFit/>
            </a:bodyPr>
            <a:lstStyle/>
            <a:p>
              <a:r>
                <a:rPr lang="en-US" i="1" dirty="0">
                  <a:solidFill>
                    <a:schemeClr val="tx1">
                      <a:lumMod val="50000"/>
                      <a:lumOff val="50000"/>
                    </a:schemeClr>
                  </a:solidFill>
                  <a:latin typeface="+mj-lt"/>
                </a:rPr>
                <a:t>Topic 1</a:t>
              </a:r>
            </a:p>
          </p:txBody>
        </p:sp>
        <p:sp>
          <p:nvSpPr>
            <p:cNvPr id="42" name="TextBox 41">
              <a:extLst>
                <a:ext uri="{FF2B5EF4-FFF2-40B4-BE49-F238E27FC236}">
                  <a16:creationId xmlns:a16="http://schemas.microsoft.com/office/drawing/2014/main" id="{8E45A485-4F17-E143-B661-E0F0B5C9EE12}"/>
                </a:ext>
              </a:extLst>
            </p:cNvPr>
            <p:cNvSpPr txBox="1"/>
            <p:nvPr/>
          </p:nvSpPr>
          <p:spPr>
            <a:xfrm>
              <a:off x="4866211" y="1821754"/>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2</a:t>
              </a:r>
            </a:p>
          </p:txBody>
        </p:sp>
        <p:sp>
          <p:nvSpPr>
            <p:cNvPr id="43" name="TextBox 42">
              <a:extLst>
                <a:ext uri="{FF2B5EF4-FFF2-40B4-BE49-F238E27FC236}">
                  <a16:creationId xmlns:a16="http://schemas.microsoft.com/office/drawing/2014/main" id="{58F81EDB-D6DE-AF48-8C76-3DECFB39F2A1}"/>
                </a:ext>
              </a:extLst>
            </p:cNvPr>
            <p:cNvSpPr txBox="1"/>
            <p:nvPr/>
          </p:nvSpPr>
          <p:spPr>
            <a:xfrm>
              <a:off x="6554019" y="1828796"/>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3</a:t>
              </a:r>
            </a:p>
          </p:txBody>
        </p:sp>
        <p:sp>
          <p:nvSpPr>
            <p:cNvPr id="44" name="TextBox 43">
              <a:extLst>
                <a:ext uri="{FF2B5EF4-FFF2-40B4-BE49-F238E27FC236}">
                  <a16:creationId xmlns:a16="http://schemas.microsoft.com/office/drawing/2014/main" id="{CFB67236-0F06-AC4B-AC0A-4F0556CCD2FA}"/>
                </a:ext>
              </a:extLst>
            </p:cNvPr>
            <p:cNvSpPr txBox="1"/>
            <p:nvPr/>
          </p:nvSpPr>
          <p:spPr>
            <a:xfrm>
              <a:off x="8110402" y="1828796"/>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4</a:t>
              </a:r>
            </a:p>
          </p:txBody>
        </p:sp>
        <p:sp>
          <p:nvSpPr>
            <p:cNvPr id="45" name="TextBox 44">
              <a:extLst>
                <a:ext uri="{FF2B5EF4-FFF2-40B4-BE49-F238E27FC236}">
                  <a16:creationId xmlns:a16="http://schemas.microsoft.com/office/drawing/2014/main" id="{086D9277-BD2D-8B49-AB02-DC459CB3F5B3}"/>
                </a:ext>
              </a:extLst>
            </p:cNvPr>
            <p:cNvSpPr txBox="1"/>
            <p:nvPr/>
          </p:nvSpPr>
          <p:spPr>
            <a:xfrm>
              <a:off x="9737426" y="1822174"/>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5</a:t>
              </a:r>
            </a:p>
          </p:txBody>
        </p:sp>
      </p:grpSp>
    </p:spTree>
    <p:extLst>
      <p:ext uri="{BB962C8B-B14F-4D97-AF65-F5344CB8AC3E}">
        <p14:creationId xmlns:p14="http://schemas.microsoft.com/office/powerpoint/2010/main" val="446110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FC115-809E-224B-B81A-57513E9BC729}"/>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Topic Modeling Results</a:t>
            </a:r>
          </a:p>
        </p:txBody>
      </p:sp>
      <p:grpSp>
        <p:nvGrpSpPr>
          <p:cNvPr id="12" name="Group 11">
            <a:extLst>
              <a:ext uri="{FF2B5EF4-FFF2-40B4-BE49-F238E27FC236}">
                <a16:creationId xmlns:a16="http://schemas.microsoft.com/office/drawing/2014/main" id="{1FC718D1-1485-4946-8295-21F3A83688FC}"/>
              </a:ext>
            </a:extLst>
          </p:cNvPr>
          <p:cNvGrpSpPr/>
          <p:nvPr/>
        </p:nvGrpSpPr>
        <p:grpSpPr>
          <a:xfrm>
            <a:off x="831685" y="4083149"/>
            <a:ext cx="10065774" cy="1449109"/>
            <a:chOff x="133157" y="1652003"/>
            <a:chExt cx="10065774" cy="1449109"/>
          </a:xfrm>
        </p:grpSpPr>
        <p:sp>
          <p:nvSpPr>
            <p:cNvPr id="13" name="Rectangle 12">
              <a:extLst>
                <a:ext uri="{FF2B5EF4-FFF2-40B4-BE49-F238E27FC236}">
                  <a16:creationId xmlns:a16="http://schemas.microsoft.com/office/drawing/2014/main" id="{E8F3075F-0317-4D48-B30C-3AAC4718C5F4}"/>
                </a:ext>
              </a:extLst>
            </p:cNvPr>
            <p:cNvSpPr/>
            <p:nvPr/>
          </p:nvSpPr>
          <p:spPr>
            <a:xfrm>
              <a:off x="2202425" y="165533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E33E8FC-43E7-AB4F-9B6E-80D9B777A6E3}"/>
                </a:ext>
              </a:extLst>
            </p:cNvPr>
            <p:cNvSpPr/>
            <p:nvPr/>
          </p:nvSpPr>
          <p:spPr>
            <a:xfrm>
              <a:off x="3868190" y="1652006"/>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72CC237-B06C-9E42-BE5B-242D894B1B93}"/>
                </a:ext>
              </a:extLst>
            </p:cNvPr>
            <p:cNvSpPr/>
            <p:nvPr/>
          </p:nvSpPr>
          <p:spPr>
            <a:xfrm>
              <a:off x="8706453" y="1652003"/>
              <a:ext cx="1492478"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5FFE391-1819-774D-9AEE-964E807A0FCB}"/>
                </a:ext>
              </a:extLst>
            </p:cNvPr>
            <p:cNvSpPr/>
            <p:nvPr/>
          </p:nvSpPr>
          <p:spPr>
            <a:xfrm>
              <a:off x="5538867" y="165200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785A6A5-C0F2-3243-BAAF-F55D93144536}"/>
                </a:ext>
              </a:extLst>
            </p:cNvPr>
            <p:cNvSpPr/>
            <p:nvPr/>
          </p:nvSpPr>
          <p:spPr>
            <a:xfrm>
              <a:off x="7134953" y="1652004"/>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FCF9EB7-D7AA-054A-AD0E-8EB791532E37}"/>
                </a:ext>
              </a:extLst>
            </p:cNvPr>
            <p:cNvSpPr/>
            <p:nvPr/>
          </p:nvSpPr>
          <p:spPr>
            <a:xfrm>
              <a:off x="133157" y="2071068"/>
              <a:ext cx="2018908" cy="646331"/>
            </a:xfrm>
            <a:prstGeom prst="rect">
              <a:avLst/>
            </a:prstGeom>
          </p:spPr>
          <p:txBody>
            <a:bodyPr wrap="square">
              <a:spAutoFit/>
            </a:bodyPr>
            <a:lstStyle/>
            <a:p>
              <a:pPr algn="ctr"/>
              <a:r>
                <a:rPr lang="en-US" dirty="0">
                  <a:solidFill>
                    <a:schemeClr val="tx1">
                      <a:lumMod val="50000"/>
                      <a:lumOff val="50000"/>
                    </a:schemeClr>
                  </a:solidFill>
                  <a:latin typeface="+mj-lt"/>
                </a:rPr>
                <a:t>Pro-Capital Punishment</a:t>
              </a:r>
            </a:p>
          </p:txBody>
        </p:sp>
      </p:grpSp>
      <p:grpSp>
        <p:nvGrpSpPr>
          <p:cNvPr id="30" name="Group 29">
            <a:extLst>
              <a:ext uri="{FF2B5EF4-FFF2-40B4-BE49-F238E27FC236}">
                <a16:creationId xmlns:a16="http://schemas.microsoft.com/office/drawing/2014/main" id="{1C2F70DF-2357-EA41-9715-184EB12B0F24}"/>
              </a:ext>
            </a:extLst>
          </p:cNvPr>
          <p:cNvGrpSpPr/>
          <p:nvPr/>
        </p:nvGrpSpPr>
        <p:grpSpPr>
          <a:xfrm>
            <a:off x="838200" y="2187757"/>
            <a:ext cx="10129354" cy="1449109"/>
            <a:chOff x="838200" y="1690688"/>
            <a:chExt cx="10129354" cy="1449109"/>
          </a:xfrm>
        </p:grpSpPr>
        <p:grpSp>
          <p:nvGrpSpPr>
            <p:cNvPr id="11" name="Group 10">
              <a:extLst>
                <a:ext uri="{FF2B5EF4-FFF2-40B4-BE49-F238E27FC236}">
                  <a16:creationId xmlns:a16="http://schemas.microsoft.com/office/drawing/2014/main" id="{80FFCA8B-D375-E442-9442-6490405517F0}"/>
                </a:ext>
              </a:extLst>
            </p:cNvPr>
            <p:cNvGrpSpPr/>
            <p:nvPr/>
          </p:nvGrpSpPr>
          <p:grpSpPr>
            <a:xfrm>
              <a:off x="838200" y="1690688"/>
              <a:ext cx="10065774" cy="1449109"/>
              <a:chOff x="133157" y="1652003"/>
              <a:chExt cx="10065774" cy="1449109"/>
            </a:xfrm>
          </p:grpSpPr>
          <p:sp>
            <p:nvSpPr>
              <p:cNvPr id="5" name="Rectangle 4">
                <a:extLst>
                  <a:ext uri="{FF2B5EF4-FFF2-40B4-BE49-F238E27FC236}">
                    <a16:creationId xmlns:a16="http://schemas.microsoft.com/office/drawing/2014/main" id="{19E6AF2F-DF49-994A-B1C8-22007C60C962}"/>
                  </a:ext>
                </a:extLst>
              </p:cNvPr>
              <p:cNvSpPr/>
              <p:nvPr/>
            </p:nvSpPr>
            <p:spPr>
              <a:xfrm>
                <a:off x="2202425" y="165533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E67B60B-AA70-4E4E-B29F-27FE18626039}"/>
                  </a:ext>
                </a:extLst>
              </p:cNvPr>
              <p:cNvSpPr/>
              <p:nvPr/>
            </p:nvSpPr>
            <p:spPr>
              <a:xfrm>
                <a:off x="3868190" y="1652006"/>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AFEA3E1-95BA-9644-90A1-57E1D4E4D7FF}"/>
                  </a:ext>
                </a:extLst>
              </p:cNvPr>
              <p:cNvSpPr/>
              <p:nvPr/>
            </p:nvSpPr>
            <p:spPr>
              <a:xfrm>
                <a:off x="8706453" y="1652003"/>
                <a:ext cx="1492478"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DEB5E5-AD69-614F-95EE-3BDC67AD247E}"/>
                  </a:ext>
                </a:extLst>
              </p:cNvPr>
              <p:cNvSpPr/>
              <p:nvPr/>
            </p:nvSpPr>
            <p:spPr>
              <a:xfrm>
                <a:off x="5538867" y="165200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5D1E815-2993-7B4B-9D64-0879052D3708}"/>
                  </a:ext>
                </a:extLst>
              </p:cNvPr>
              <p:cNvSpPr/>
              <p:nvPr/>
            </p:nvSpPr>
            <p:spPr>
              <a:xfrm>
                <a:off x="7134953" y="1652004"/>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C059871-570B-1B48-9F0A-40540563FDDA}"/>
                  </a:ext>
                </a:extLst>
              </p:cNvPr>
              <p:cNvSpPr/>
              <p:nvPr/>
            </p:nvSpPr>
            <p:spPr>
              <a:xfrm>
                <a:off x="133157" y="2071068"/>
                <a:ext cx="2018908" cy="646331"/>
              </a:xfrm>
              <a:prstGeom prst="rect">
                <a:avLst/>
              </a:prstGeom>
            </p:spPr>
            <p:txBody>
              <a:bodyPr wrap="square">
                <a:spAutoFit/>
              </a:bodyPr>
              <a:lstStyle/>
              <a:p>
                <a:pPr algn="ctr"/>
                <a:r>
                  <a:rPr lang="en-US" dirty="0">
                    <a:solidFill>
                      <a:schemeClr val="tx1">
                        <a:lumMod val="50000"/>
                        <a:lumOff val="50000"/>
                      </a:schemeClr>
                    </a:solidFill>
                    <a:latin typeface="+mj-lt"/>
                  </a:rPr>
                  <a:t>Anti-Capital Punishment</a:t>
                </a:r>
              </a:p>
            </p:txBody>
          </p:sp>
        </p:grpSp>
        <p:sp>
          <p:nvSpPr>
            <p:cNvPr id="24" name="Rectangle 23">
              <a:extLst>
                <a:ext uri="{FF2B5EF4-FFF2-40B4-BE49-F238E27FC236}">
                  <a16:creationId xmlns:a16="http://schemas.microsoft.com/office/drawing/2014/main" id="{8790A0C9-0941-4A46-A032-049714499098}"/>
                </a:ext>
              </a:extLst>
            </p:cNvPr>
            <p:cNvSpPr/>
            <p:nvPr/>
          </p:nvSpPr>
          <p:spPr>
            <a:xfrm>
              <a:off x="2945991" y="1751470"/>
              <a:ext cx="1365506" cy="1384995"/>
            </a:xfrm>
            <a:prstGeom prst="rect">
              <a:avLst/>
            </a:prstGeom>
          </p:spPr>
          <p:txBody>
            <a:bodyPr wrap="square">
              <a:spAutoFit/>
            </a:bodyPr>
            <a:lstStyle/>
            <a:p>
              <a:pPr algn="ctr"/>
              <a:r>
                <a:rPr lang="en-US" sz="1400" dirty="0">
                  <a:latin typeface="+mj-lt"/>
                  <a:ea typeface="Times" pitchFamily="2" charset="0"/>
                </a:rPr>
                <a:t>kill, state, life, right, inherently, contradictory, high, give, tangible, barbaric</a:t>
              </a:r>
              <a:r>
                <a:rPr lang="en-US" sz="1400" dirty="0">
                  <a:latin typeface="+mj-lt"/>
                </a:rPr>
                <a:t> </a:t>
              </a:r>
            </a:p>
          </p:txBody>
        </p:sp>
        <p:sp>
          <p:nvSpPr>
            <p:cNvPr id="26" name="Rectangle 25">
              <a:extLst>
                <a:ext uri="{FF2B5EF4-FFF2-40B4-BE49-F238E27FC236}">
                  <a16:creationId xmlns:a16="http://schemas.microsoft.com/office/drawing/2014/main" id="{8ADF34AE-F97F-4249-8B47-934369EECCBA}"/>
                </a:ext>
              </a:extLst>
            </p:cNvPr>
            <p:cNvSpPr/>
            <p:nvPr/>
          </p:nvSpPr>
          <p:spPr>
            <a:xfrm>
              <a:off x="4573233" y="1718342"/>
              <a:ext cx="1384473" cy="1384995"/>
            </a:xfrm>
            <a:prstGeom prst="rect">
              <a:avLst/>
            </a:prstGeom>
          </p:spPr>
          <p:txBody>
            <a:bodyPr wrap="square">
              <a:spAutoFit/>
            </a:bodyPr>
            <a:lstStyle/>
            <a:p>
              <a:pPr algn="ctr"/>
              <a:r>
                <a:rPr lang="en-US" sz="1400" dirty="0">
                  <a:latin typeface="+mj-lt"/>
                </a:rPr>
                <a:t>abolish, morally, currently, argument, call, killer, seem, insane, frequently, share</a:t>
              </a:r>
            </a:p>
          </p:txBody>
        </p:sp>
        <p:sp>
          <p:nvSpPr>
            <p:cNvPr id="27" name="Rectangle 26">
              <a:extLst>
                <a:ext uri="{FF2B5EF4-FFF2-40B4-BE49-F238E27FC236}">
                  <a16:creationId xmlns:a16="http://schemas.microsoft.com/office/drawing/2014/main" id="{68012082-9836-1245-A70D-4565A1FC3966}"/>
                </a:ext>
              </a:extLst>
            </p:cNvPr>
            <p:cNvSpPr/>
            <p:nvPr/>
          </p:nvSpPr>
          <p:spPr>
            <a:xfrm>
              <a:off x="6252047" y="1826063"/>
              <a:ext cx="1389737" cy="1169551"/>
            </a:xfrm>
            <a:prstGeom prst="rect">
              <a:avLst/>
            </a:prstGeom>
          </p:spPr>
          <p:txBody>
            <a:bodyPr wrap="square">
              <a:spAutoFit/>
            </a:bodyPr>
            <a:lstStyle/>
            <a:p>
              <a:pPr algn="ctr"/>
              <a:r>
                <a:rPr lang="en-US" sz="1400" dirty="0">
                  <a:latin typeface="+mj-lt"/>
                  <a:ea typeface="Times" pitchFamily="2" charset="0"/>
                </a:rPr>
                <a:t>never, wrong, make, always, justify, bad, deserve, illegal, think, chance</a:t>
              </a:r>
              <a:r>
                <a:rPr lang="en-US" sz="1400" dirty="0">
                  <a:latin typeface="+mj-lt"/>
                </a:rPr>
                <a:t> </a:t>
              </a:r>
            </a:p>
          </p:txBody>
        </p:sp>
        <p:sp>
          <p:nvSpPr>
            <p:cNvPr id="28" name="Rectangle 27">
              <a:extLst>
                <a:ext uri="{FF2B5EF4-FFF2-40B4-BE49-F238E27FC236}">
                  <a16:creationId xmlns:a16="http://schemas.microsoft.com/office/drawing/2014/main" id="{68A25919-EDE2-4C44-A917-536FE9E9B21E}"/>
                </a:ext>
              </a:extLst>
            </p:cNvPr>
            <p:cNvSpPr/>
            <p:nvPr/>
          </p:nvSpPr>
          <p:spPr>
            <a:xfrm>
              <a:off x="7839996" y="1740420"/>
              <a:ext cx="1406013" cy="1169551"/>
            </a:xfrm>
            <a:prstGeom prst="rect">
              <a:avLst/>
            </a:prstGeom>
          </p:spPr>
          <p:txBody>
            <a:bodyPr wrap="square">
              <a:spAutoFit/>
            </a:bodyPr>
            <a:lstStyle/>
            <a:p>
              <a:pPr algn="ctr"/>
              <a:r>
                <a:rPr lang="en-US" sz="1400" dirty="0">
                  <a:latin typeface="+mj-lt"/>
                  <a:ea typeface="Times" pitchFamily="2" charset="0"/>
                </a:rPr>
                <a:t>think, eye, crime, option, pro, believe, world, harsh, Redditor, prison</a:t>
              </a:r>
              <a:r>
                <a:rPr lang="en-US" sz="1400" dirty="0">
                  <a:latin typeface="+mj-lt"/>
                </a:rPr>
                <a:t> </a:t>
              </a:r>
            </a:p>
          </p:txBody>
        </p:sp>
        <p:sp>
          <p:nvSpPr>
            <p:cNvPr id="29" name="Rectangle 28">
              <a:extLst>
                <a:ext uri="{FF2B5EF4-FFF2-40B4-BE49-F238E27FC236}">
                  <a16:creationId xmlns:a16="http://schemas.microsoft.com/office/drawing/2014/main" id="{EDAB9ADE-BC29-DF49-B627-1B3BE5EC80C8}"/>
                </a:ext>
              </a:extLst>
            </p:cNvPr>
            <p:cNvSpPr/>
            <p:nvPr/>
          </p:nvSpPr>
          <p:spPr>
            <a:xfrm>
              <a:off x="9347915" y="1697352"/>
              <a:ext cx="1619639" cy="1384995"/>
            </a:xfrm>
            <a:prstGeom prst="rect">
              <a:avLst/>
            </a:prstGeom>
          </p:spPr>
          <p:txBody>
            <a:bodyPr wrap="square">
              <a:spAutoFit/>
            </a:bodyPr>
            <a:lstStyle/>
            <a:p>
              <a:pPr algn="ctr"/>
              <a:r>
                <a:rPr lang="en-US" sz="1400" dirty="0">
                  <a:latin typeface="+mj-lt"/>
                  <a:ea typeface="Times" pitchFamily="2" charset="0"/>
                </a:rPr>
                <a:t>crime, believe, wrong, state, morally, circumstance, right, people, serious, experience</a:t>
              </a:r>
              <a:r>
                <a:rPr lang="en-US" sz="1400" dirty="0">
                  <a:latin typeface="+mj-lt"/>
                </a:rPr>
                <a:t> </a:t>
              </a:r>
            </a:p>
          </p:txBody>
        </p:sp>
      </p:grpSp>
      <p:grpSp>
        <p:nvGrpSpPr>
          <p:cNvPr id="37" name="Group 36">
            <a:extLst>
              <a:ext uri="{FF2B5EF4-FFF2-40B4-BE49-F238E27FC236}">
                <a16:creationId xmlns:a16="http://schemas.microsoft.com/office/drawing/2014/main" id="{3D124802-E49B-5B4A-A7D3-E211064D61F0}"/>
              </a:ext>
            </a:extLst>
          </p:cNvPr>
          <p:cNvGrpSpPr/>
          <p:nvPr/>
        </p:nvGrpSpPr>
        <p:grpSpPr>
          <a:xfrm>
            <a:off x="3179888" y="1814704"/>
            <a:ext cx="7385009" cy="383424"/>
            <a:chOff x="3179888" y="1814704"/>
            <a:chExt cx="7385009" cy="383424"/>
          </a:xfrm>
        </p:grpSpPr>
        <p:sp>
          <p:nvSpPr>
            <p:cNvPr id="32" name="TextBox 31">
              <a:extLst>
                <a:ext uri="{FF2B5EF4-FFF2-40B4-BE49-F238E27FC236}">
                  <a16:creationId xmlns:a16="http://schemas.microsoft.com/office/drawing/2014/main" id="{D58C4AEF-FE56-9C42-81EA-B878CCB40BA0}"/>
                </a:ext>
              </a:extLst>
            </p:cNvPr>
            <p:cNvSpPr txBox="1"/>
            <p:nvPr/>
          </p:nvSpPr>
          <p:spPr>
            <a:xfrm>
              <a:off x="3179888" y="1814704"/>
              <a:ext cx="840615" cy="369332"/>
            </a:xfrm>
            <a:prstGeom prst="rect">
              <a:avLst/>
            </a:prstGeom>
            <a:noFill/>
          </p:spPr>
          <p:txBody>
            <a:bodyPr wrap="none" rtlCol="0">
              <a:spAutoFit/>
            </a:bodyPr>
            <a:lstStyle/>
            <a:p>
              <a:r>
                <a:rPr lang="en-US" i="1" dirty="0">
                  <a:solidFill>
                    <a:schemeClr val="tx1">
                      <a:lumMod val="50000"/>
                      <a:lumOff val="50000"/>
                    </a:schemeClr>
                  </a:solidFill>
                  <a:latin typeface="+mj-lt"/>
                </a:rPr>
                <a:t>Topic 1</a:t>
              </a:r>
            </a:p>
          </p:txBody>
        </p:sp>
        <p:sp>
          <p:nvSpPr>
            <p:cNvPr id="33" name="TextBox 32">
              <a:extLst>
                <a:ext uri="{FF2B5EF4-FFF2-40B4-BE49-F238E27FC236}">
                  <a16:creationId xmlns:a16="http://schemas.microsoft.com/office/drawing/2014/main" id="{EF2392E4-1D25-0849-88D2-07B11811D8D9}"/>
                </a:ext>
              </a:extLst>
            </p:cNvPr>
            <p:cNvSpPr txBox="1"/>
            <p:nvPr/>
          </p:nvSpPr>
          <p:spPr>
            <a:xfrm>
              <a:off x="4866211" y="1821754"/>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2</a:t>
              </a:r>
            </a:p>
          </p:txBody>
        </p:sp>
        <p:sp>
          <p:nvSpPr>
            <p:cNvPr id="34" name="TextBox 33">
              <a:extLst>
                <a:ext uri="{FF2B5EF4-FFF2-40B4-BE49-F238E27FC236}">
                  <a16:creationId xmlns:a16="http://schemas.microsoft.com/office/drawing/2014/main" id="{61C870AF-D878-6F4D-B0E0-9EABAFD6665D}"/>
                </a:ext>
              </a:extLst>
            </p:cNvPr>
            <p:cNvSpPr txBox="1"/>
            <p:nvPr/>
          </p:nvSpPr>
          <p:spPr>
            <a:xfrm>
              <a:off x="6554019" y="1828796"/>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3</a:t>
              </a:r>
            </a:p>
          </p:txBody>
        </p:sp>
        <p:sp>
          <p:nvSpPr>
            <p:cNvPr id="35" name="TextBox 34">
              <a:extLst>
                <a:ext uri="{FF2B5EF4-FFF2-40B4-BE49-F238E27FC236}">
                  <a16:creationId xmlns:a16="http://schemas.microsoft.com/office/drawing/2014/main" id="{7E8AFC85-A27D-3A4B-9057-1FB904BCDCD2}"/>
                </a:ext>
              </a:extLst>
            </p:cNvPr>
            <p:cNvSpPr txBox="1"/>
            <p:nvPr/>
          </p:nvSpPr>
          <p:spPr>
            <a:xfrm>
              <a:off x="8110402" y="1828796"/>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4</a:t>
              </a:r>
            </a:p>
          </p:txBody>
        </p:sp>
        <p:sp>
          <p:nvSpPr>
            <p:cNvPr id="36" name="TextBox 35">
              <a:extLst>
                <a:ext uri="{FF2B5EF4-FFF2-40B4-BE49-F238E27FC236}">
                  <a16:creationId xmlns:a16="http://schemas.microsoft.com/office/drawing/2014/main" id="{93F8D8E9-B381-FF49-900E-75DD24D6C912}"/>
                </a:ext>
              </a:extLst>
            </p:cNvPr>
            <p:cNvSpPr txBox="1"/>
            <p:nvPr/>
          </p:nvSpPr>
          <p:spPr>
            <a:xfrm>
              <a:off x="9737426" y="1822174"/>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5</a:t>
              </a:r>
            </a:p>
          </p:txBody>
        </p:sp>
      </p:grpSp>
    </p:spTree>
    <p:extLst>
      <p:ext uri="{BB962C8B-B14F-4D97-AF65-F5344CB8AC3E}">
        <p14:creationId xmlns:p14="http://schemas.microsoft.com/office/powerpoint/2010/main" val="42096091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FC115-809E-224B-B81A-57513E9BC729}"/>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Topic Modeling Results</a:t>
            </a:r>
          </a:p>
        </p:txBody>
      </p:sp>
      <p:grpSp>
        <p:nvGrpSpPr>
          <p:cNvPr id="31" name="Group 30">
            <a:extLst>
              <a:ext uri="{FF2B5EF4-FFF2-40B4-BE49-F238E27FC236}">
                <a16:creationId xmlns:a16="http://schemas.microsoft.com/office/drawing/2014/main" id="{2910675A-D60D-2D44-9630-04F1C905AC67}"/>
              </a:ext>
            </a:extLst>
          </p:cNvPr>
          <p:cNvGrpSpPr/>
          <p:nvPr/>
        </p:nvGrpSpPr>
        <p:grpSpPr>
          <a:xfrm>
            <a:off x="831685" y="4083149"/>
            <a:ext cx="10065774" cy="1449109"/>
            <a:chOff x="838200" y="3714871"/>
            <a:chExt cx="10065774" cy="1449109"/>
          </a:xfrm>
        </p:grpSpPr>
        <p:grpSp>
          <p:nvGrpSpPr>
            <p:cNvPr id="12" name="Group 11">
              <a:extLst>
                <a:ext uri="{FF2B5EF4-FFF2-40B4-BE49-F238E27FC236}">
                  <a16:creationId xmlns:a16="http://schemas.microsoft.com/office/drawing/2014/main" id="{1FC718D1-1485-4946-8295-21F3A83688FC}"/>
                </a:ext>
              </a:extLst>
            </p:cNvPr>
            <p:cNvGrpSpPr/>
            <p:nvPr/>
          </p:nvGrpSpPr>
          <p:grpSpPr>
            <a:xfrm>
              <a:off x="838200" y="3714871"/>
              <a:ext cx="10065774" cy="1449109"/>
              <a:chOff x="133157" y="1652003"/>
              <a:chExt cx="10065774" cy="1449109"/>
            </a:xfrm>
          </p:grpSpPr>
          <p:sp>
            <p:nvSpPr>
              <p:cNvPr id="13" name="Rectangle 12">
                <a:extLst>
                  <a:ext uri="{FF2B5EF4-FFF2-40B4-BE49-F238E27FC236}">
                    <a16:creationId xmlns:a16="http://schemas.microsoft.com/office/drawing/2014/main" id="{E8F3075F-0317-4D48-B30C-3AAC4718C5F4}"/>
                  </a:ext>
                </a:extLst>
              </p:cNvPr>
              <p:cNvSpPr/>
              <p:nvPr/>
            </p:nvSpPr>
            <p:spPr>
              <a:xfrm>
                <a:off x="2202425" y="165533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E33E8FC-43E7-AB4F-9B6E-80D9B777A6E3}"/>
                  </a:ext>
                </a:extLst>
              </p:cNvPr>
              <p:cNvSpPr/>
              <p:nvPr/>
            </p:nvSpPr>
            <p:spPr>
              <a:xfrm>
                <a:off x="3868190" y="1652006"/>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72CC237-B06C-9E42-BE5B-242D894B1B93}"/>
                  </a:ext>
                </a:extLst>
              </p:cNvPr>
              <p:cNvSpPr/>
              <p:nvPr/>
            </p:nvSpPr>
            <p:spPr>
              <a:xfrm>
                <a:off x="8706453" y="1652003"/>
                <a:ext cx="1492478"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5FFE391-1819-774D-9AEE-964E807A0FCB}"/>
                  </a:ext>
                </a:extLst>
              </p:cNvPr>
              <p:cNvSpPr/>
              <p:nvPr/>
            </p:nvSpPr>
            <p:spPr>
              <a:xfrm>
                <a:off x="5538867" y="165200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785A6A5-C0F2-3243-BAAF-F55D93144536}"/>
                  </a:ext>
                </a:extLst>
              </p:cNvPr>
              <p:cNvSpPr/>
              <p:nvPr/>
            </p:nvSpPr>
            <p:spPr>
              <a:xfrm>
                <a:off x="7134953" y="1652004"/>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FCF9EB7-D7AA-054A-AD0E-8EB791532E37}"/>
                  </a:ext>
                </a:extLst>
              </p:cNvPr>
              <p:cNvSpPr/>
              <p:nvPr/>
            </p:nvSpPr>
            <p:spPr>
              <a:xfrm>
                <a:off x="133157" y="2071068"/>
                <a:ext cx="2018908" cy="646331"/>
              </a:xfrm>
              <a:prstGeom prst="rect">
                <a:avLst/>
              </a:prstGeom>
            </p:spPr>
            <p:txBody>
              <a:bodyPr wrap="square">
                <a:spAutoFit/>
              </a:bodyPr>
              <a:lstStyle/>
              <a:p>
                <a:pPr algn="ctr"/>
                <a:r>
                  <a:rPr lang="en-US" dirty="0">
                    <a:solidFill>
                      <a:schemeClr val="tx1">
                        <a:lumMod val="50000"/>
                        <a:lumOff val="50000"/>
                      </a:schemeClr>
                    </a:solidFill>
                    <a:latin typeface="+mj-lt"/>
                  </a:rPr>
                  <a:t>Pro-Capital Punishment</a:t>
                </a:r>
              </a:p>
            </p:txBody>
          </p:sp>
        </p:grpSp>
        <p:sp>
          <p:nvSpPr>
            <p:cNvPr id="3" name="TextBox 2">
              <a:extLst>
                <a:ext uri="{FF2B5EF4-FFF2-40B4-BE49-F238E27FC236}">
                  <a16:creationId xmlns:a16="http://schemas.microsoft.com/office/drawing/2014/main" id="{86AC1ED0-F6AF-8945-A0C3-7BF7F6147885}"/>
                </a:ext>
              </a:extLst>
            </p:cNvPr>
            <p:cNvSpPr txBox="1"/>
            <p:nvPr/>
          </p:nvSpPr>
          <p:spPr>
            <a:xfrm>
              <a:off x="2928192" y="3960704"/>
              <a:ext cx="1399692" cy="954107"/>
            </a:xfrm>
            <a:prstGeom prst="rect">
              <a:avLst/>
            </a:prstGeom>
            <a:noFill/>
          </p:spPr>
          <p:txBody>
            <a:bodyPr wrap="square" rtlCol="0">
              <a:spAutoFit/>
            </a:bodyPr>
            <a:lstStyle/>
            <a:p>
              <a:pPr algn="ctr"/>
              <a:r>
                <a:rPr lang="en-US" sz="1400" dirty="0">
                  <a:latin typeface="+mj-lt"/>
                </a:rPr>
                <a:t>life, prison, give, crime, sentence, wrong, form, abolish, morally</a:t>
              </a:r>
            </a:p>
          </p:txBody>
        </p:sp>
        <p:sp>
          <p:nvSpPr>
            <p:cNvPr id="4" name="Rectangle 3">
              <a:extLst>
                <a:ext uri="{FF2B5EF4-FFF2-40B4-BE49-F238E27FC236}">
                  <a16:creationId xmlns:a16="http://schemas.microsoft.com/office/drawing/2014/main" id="{EEDB10B6-B387-FA43-B17E-F0DE9C15D13B}"/>
                </a:ext>
              </a:extLst>
            </p:cNvPr>
            <p:cNvSpPr/>
            <p:nvPr/>
          </p:nvSpPr>
          <p:spPr>
            <a:xfrm>
              <a:off x="4593366" y="3852983"/>
              <a:ext cx="1384473" cy="1169551"/>
            </a:xfrm>
            <a:prstGeom prst="rect">
              <a:avLst/>
            </a:prstGeom>
          </p:spPr>
          <p:txBody>
            <a:bodyPr wrap="square">
              <a:spAutoFit/>
            </a:bodyPr>
            <a:lstStyle/>
            <a:p>
              <a:pPr algn="ctr"/>
              <a:r>
                <a:rPr lang="en-US" sz="1400" dirty="0">
                  <a:latin typeface="+mj-lt"/>
                  <a:ea typeface="Times" pitchFamily="2" charset="0"/>
                </a:rPr>
                <a:t>crime, prison, child, sentence, life, make, favor, oppose, rape, standard</a:t>
              </a:r>
              <a:r>
                <a:rPr lang="en-US" sz="1400" dirty="0">
                  <a:latin typeface="+mj-lt"/>
                </a:rPr>
                <a:t> </a:t>
              </a:r>
            </a:p>
          </p:txBody>
        </p:sp>
        <p:sp>
          <p:nvSpPr>
            <p:cNvPr id="21" name="Rectangle 20">
              <a:extLst>
                <a:ext uri="{FF2B5EF4-FFF2-40B4-BE49-F238E27FC236}">
                  <a16:creationId xmlns:a16="http://schemas.microsoft.com/office/drawing/2014/main" id="{EE9EBA67-2A0B-074C-8968-AB6AF5DBB6E3}"/>
                </a:ext>
              </a:extLst>
            </p:cNvPr>
            <p:cNvSpPr/>
            <p:nvPr/>
          </p:nvSpPr>
          <p:spPr>
            <a:xfrm>
              <a:off x="6198225" y="3852981"/>
              <a:ext cx="1451698" cy="1169551"/>
            </a:xfrm>
            <a:prstGeom prst="rect">
              <a:avLst/>
            </a:prstGeom>
          </p:spPr>
          <p:txBody>
            <a:bodyPr wrap="square">
              <a:spAutoFit/>
            </a:bodyPr>
            <a:lstStyle/>
            <a:p>
              <a:pPr algn="ctr"/>
              <a:r>
                <a:rPr lang="en-US" sz="1400" dirty="0">
                  <a:latin typeface="+mj-lt"/>
                </a:rPr>
                <a:t>deserve, life, believe, murder, pro, crime, state, citizen, criminal, people</a:t>
              </a:r>
            </a:p>
          </p:txBody>
        </p:sp>
        <p:sp>
          <p:nvSpPr>
            <p:cNvPr id="22" name="TextBox 21">
              <a:extLst>
                <a:ext uri="{FF2B5EF4-FFF2-40B4-BE49-F238E27FC236}">
                  <a16:creationId xmlns:a16="http://schemas.microsoft.com/office/drawing/2014/main" id="{0B3C6A2C-B40E-9145-AA92-55737956B365}"/>
                </a:ext>
              </a:extLst>
            </p:cNvPr>
            <p:cNvSpPr txBox="1"/>
            <p:nvPr/>
          </p:nvSpPr>
          <p:spPr>
            <a:xfrm>
              <a:off x="7797611" y="3839942"/>
              <a:ext cx="1466197" cy="1169551"/>
            </a:xfrm>
            <a:prstGeom prst="rect">
              <a:avLst/>
            </a:prstGeom>
            <a:noFill/>
          </p:spPr>
          <p:txBody>
            <a:bodyPr wrap="square" rtlCol="0">
              <a:spAutoFit/>
            </a:bodyPr>
            <a:lstStyle/>
            <a:p>
              <a:pPr algn="ctr"/>
              <a:r>
                <a:rPr lang="en-US" sz="1400" dirty="0">
                  <a:latin typeface="+mj-lt"/>
                </a:rPr>
                <a:t>legal, people, murder, state, system, time, criminal, believe, innocent, kill</a:t>
              </a:r>
            </a:p>
          </p:txBody>
        </p:sp>
        <p:sp>
          <p:nvSpPr>
            <p:cNvPr id="23" name="TextBox 22">
              <a:extLst>
                <a:ext uri="{FF2B5EF4-FFF2-40B4-BE49-F238E27FC236}">
                  <a16:creationId xmlns:a16="http://schemas.microsoft.com/office/drawing/2014/main" id="{C45B7A22-08DB-2D4B-8296-1730625B61DE}"/>
                </a:ext>
              </a:extLst>
            </p:cNvPr>
            <p:cNvSpPr txBox="1"/>
            <p:nvPr/>
          </p:nvSpPr>
          <p:spPr>
            <a:xfrm>
              <a:off x="9425899" y="3839942"/>
              <a:ext cx="1467892" cy="1169551"/>
            </a:xfrm>
            <a:prstGeom prst="rect">
              <a:avLst/>
            </a:prstGeom>
            <a:noFill/>
          </p:spPr>
          <p:txBody>
            <a:bodyPr wrap="square" rtlCol="0">
              <a:spAutoFit/>
            </a:bodyPr>
            <a:lstStyle/>
            <a:p>
              <a:pPr algn="ctr"/>
              <a:r>
                <a:rPr lang="en-US" sz="1400" dirty="0">
                  <a:latin typeface="+mj-lt"/>
                </a:rPr>
                <a:t>believe, use, method, crime, must, viable, consider, certain, state, replace</a:t>
              </a:r>
            </a:p>
          </p:txBody>
        </p:sp>
      </p:grpSp>
      <p:grpSp>
        <p:nvGrpSpPr>
          <p:cNvPr id="30" name="Group 29">
            <a:extLst>
              <a:ext uri="{FF2B5EF4-FFF2-40B4-BE49-F238E27FC236}">
                <a16:creationId xmlns:a16="http://schemas.microsoft.com/office/drawing/2014/main" id="{1C2F70DF-2357-EA41-9715-184EB12B0F24}"/>
              </a:ext>
            </a:extLst>
          </p:cNvPr>
          <p:cNvGrpSpPr/>
          <p:nvPr/>
        </p:nvGrpSpPr>
        <p:grpSpPr>
          <a:xfrm>
            <a:off x="838200" y="2187757"/>
            <a:ext cx="10129354" cy="1449109"/>
            <a:chOff x="838200" y="1690688"/>
            <a:chExt cx="10129354" cy="1449109"/>
          </a:xfrm>
        </p:grpSpPr>
        <p:grpSp>
          <p:nvGrpSpPr>
            <p:cNvPr id="11" name="Group 10">
              <a:extLst>
                <a:ext uri="{FF2B5EF4-FFF2-40B4-BE49-F238E27FC236}">
                  <a16:creationId xmlns:a16="http://schemas.microsoft.com/office/drawing/2014/main" id="{80FFCA8B-D375-E442-9442-6490405517F0}"/>
                </a:ext>
              </a:extLst>
            </p:cNvPr>
            <p:cNvGrpSpPr/>
            <p:nvPr/>
          </p:nvGrpSpPr>
          <p:grpSpPr>
            <a:xfrm>
              <a:off x="838200" y="1690688"/>
              <a:ext cx="10065774" cy="1449109"/>
              <a:chOff x="133157" y="1652003"/>
              <a:chExt cx="10065774" cy="1449109"/>
            </a:xfrm>
          </p:grpSpPr>
          <p:sp>
            <p:nvSpPr>
              <p:cNvPr id="5" name="Rectangle 4">
                <a:extLst>
                  <a:ext uri="{FF2B5EF4-FFF2-40B4-BE49-F238E27FC236}">
                    <a16:creationId xmlns:a16="http://schemas.microsoft.com/office/drawing/2014/main" id="{19E6AF2F-DF49-994A-B1C8-22007C60C962}"/>
                  </a:ext>
                </a:extLst>
              </p:cNvPr>
              <p:cNvSpPr/>
              <p:nvPr/>
            </p:nvSpPr>
            <p:spPr>
              <a:xfrm>
                <a:off x="2202425" y="165533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E67B60B-AA70-4E4E-B29F-27FE18626039}"/>
                  </a:ext>
                </a:extLst>
              </p:cNvPr>
              <p:cNvSpPr/>
              <p:nvPr/>
            </p:nvSpPr>
            <p:spPr>
              <a:xfrm>
                <a:off x="3868190" y="1652006"/>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AFEA3E1-95BA-9644-90A1-57E1D4E4D7FF}"/>
                  </a:ext>
                </a:extLst>
              </p:cNvPr>
              <p:cNvSpPr/>
              <p:nvPr/>
            </p:nvSpPr>
            <p:spPr>
              <a:xfrm>
                <a:off x="8706453" y="1652003"/>
                <a:ext cx="1492478"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DEB5E5-AD69-614F-95EE-3BDC67AD247E}"/>
                  </a:ext>
                </a:extLst>
              </p:cNvPr>
              <p:cNvSpPr/>
              <p:nvPr/>
            </p:nvSpPr>
            <p:spPr>
              <a:xfrm>
                <a:off x="5538867" y="165200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5D1E815-2993-7B4B-9D64-0879052D3708}"/>
                  </a:ext>
                </a:extLst>
              </p:cNvPr>
              <p:cNvSpPr/>
              <p:nvPr/>
            </p:nvSpPr>
            <p:spPr>
              <a:xfrm>
                <a:off x="7134953" y="1652004"/>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C059871-570B-1B48-9F0A-40540563FDDA}"/>
                  </a:ext>
                </a:extLst>
              </p:cNvPr>
              <p:cNvSpPr/>
              <p:nvPr/>
            </p:nvSpPr>
            <p:spPr>
              <a:xfrm>
                <a:off x="133157" y="2071068"/>
                <a:ext cx="2018908" cy="646331"/>
              </a:xfrm>
              <a:prstGeom prst="rect">
                <a:avLst/>
              </a:prstGeom>
            </p:spPr>
            <p:txBody>
              <a:bodyPr wrap="square">
                <a:spAutoFit/>
              </a:bodyPr>
              <a:lstStyle/>
              <a:p>
                <a:pPr algn="ctr"/>
                <a:r>
                  <a:rPr lang="en-US" dirty="0">
                    <a:solidFill>
                      <a:schemeClr val="tx1">
                        <a:lumMod val="50000"/>
                        <a:lumOff val="50000"/>
                      </a:schemeClr>
                    </a:solidFill>
                    <a:latin typeface="+mj-lt"/>
                  </a:rPr>
                  <a:t>Anti-Capital Punishment</a:t>
                </a:r>
              </a:p>
            </p:txBody>
          </p:sp>
        </p:grpSp>
        <p:sp>
          <p:nvSpPr>
            <p:cNvPr id="24" name="Rectangle 23">
              <a:extLst>
                <a:ext uri="{FF2B5EF4-FFF2-40B4-BE49-F238E27FC236}">
                  <a16:creationId xmlns:a16="http://schemas.microsoft.com/office/drawing/2014/main" id="{8790A0C9-0941-4A46-A032-049714499098}"/>
                </a:ext>
              </a:extLst>
            </p:cNvPr>
            <p:cNvSpPr/>
            <p:nvPr/>
          </p:nvSpPr>
          <p:spPr>
            <a:xfrm>
              <a:off x="2945991" y="1751470"/>
              <a:ext cx="1365506" cy="1384995"/>
            </a:xfrm>
            <a:prstGeom prst="rect">
              <a:avLst/>
            </a:prstGeom>
          </p:spPr>
          <p:txBody>
            <a:bodyPr wrap="square">
              <a:spAutoFit/>
            </a:bodyPr>
            <a:lstStyle/>
            <a:p>
              <a:pPr algn="ctr"/>
              <a:r>
                <a:rPr lang="en-US" sz="1400" dirty="0">
                  <a:latin typeface="+mj-lt"/>
                  <a:ea typeface="Times" pitchFamily="2" charset="0"/>
                </a:rPr>
                <a:t>kill, state, life, right, inherently, contradictory, high, give, tangible, barbaric</a:t>
              </a:r>
              <a:r>
                <a:rPr lang="en-US" sz="1400" dirty="0">
                  <a:latin typeface="+mj-lt"/>
                </a:rPr>
                <a:t> </a:t>
              </a:r>
            </a:p>
          </p:txBody>
        </p:sp>
        <p:sp>
          <p:nvSpPr>
            <p:cNvPr id="26" name="Rectangle 25">
              <a:extLst>
                <a:ext uri="{FF2B5EF4-FFF2-40B4-BE49-F238E27FC236}">
                  <a16:creationId xmlns:a16="http://schemas.microsoft.com/office/drawing/2014/main" id="{8ADF34AE-F97F-4249-8B47-934369EECCBA}"/>
                </a:ext>
              </a:extLst>
            </p:cNvPr>
            <p:cNvSpPr/>
            <p:nvPr/>
          </p:nvSpPr>
          <p:spPr>
            <a:xfrm>
              <a:off x="4573233" y="1718342"/>
              <a:ext cx="1384473" cy="1384995"/>
            </a:xfrm>
            <a:prstGeom prst="rect">
              <a:avLst/>
            </a:prstGeom>
          </p:spPr>
          <p:txBody>
            <a:bodyPr wrap="square">
              <a:spAutoFit/>
            </a:bodyPr>
            <a:lstStyle/>
            <a:p>
              <a:pPr algn="ctr"/>
              <a:r>
                <a:rPr lang="en-US" sz="1400" dirty="0">
                  <a:latin typeface="+mj-lt"/>
                </a:rPr>
                <a:t>abolish, morally, currently, argument, call, killer, seem, insane, frequently, share</a:t>
              </a:r>
            </a:p>
          </p:txBody>
        </p:sp>
        <p:sp>
          <p:nvSpPr>
            <p:cNvPr id="27" name="Rectangle 26">
              <a:extLst>
                <a:ext uri="{FF2B5EF4-FFF2-40B4-BE49-F238E27FC236}">
                  <a16:creationId xmlns:a16="http://schemas.microsoft.com/office/drawing/2014/main" id="{68012082-9836-1245-A70D-4565A1FC3966}"/>
                </a:ext>
              </a:extLst>
            </p:cNvPr>
            <p:cNvSpPr/>
            <p:nvPr/>
          </p:nvSpPr>
          <p:spPr>
            <a:xfrm>
              <a:off x="6252047" y="1826063"/>
              <a:ext cx="1389737" cy="1169551"/>
            </a:xfrm>
            <a:prstGeom prst="rect">
              <a:avLst/>
            </a:prstGeom>
          </p:spPr>
          <p:txBody>
            <a:bodyPr wrap="square">
              <a:spAutoFit/>
            </a:bodyPr>
            <a:lstStyle/>
            <a:p>
              <a:pPr algn="ctr"/>
              <a:r>
                <a:rPr lang="en-US" sz="1400" dirty="0">
                  <a:latin typeface="+mj-lt"/>
                  <a:ea typeface="Times" pitchFamily="2" charset="0"/>
                </a:rPr>
                <a:t>never, wrong, make, always, justify, bad, deserve, illegal, think, chance</a:t>
              </a:r>
              <a:r>
                <a:rPr lang="en-US" sz="1400" dirty="0">
                  <a:latin typeface="+mj-lt"/>
                </a:rPr>
                <a:t> </a:t>
              </a:r>
            </a:p>
          </p:txBody>
        </p:sp>
        <p:sp>
          <p:nvSpPr>
            <p:cNvPr id="28" name="Rectangle 27">
              <a:extLst>
                <a:ext uri="{FF2B5EF4-FFF2-40B4-BE49-F238E27FC236}">
                  <a16:creationId xmlns:a16="http://schemas.microsoft.com/office/drawing/2014/main" id="{68A25919-EDE2-4C44-A917-536FE9E9B21E}"/>
                </a:ext>
              </a:extLst>
            </p:cNvPr>
            <p:cNvSpPr/>
            <p:nvPr/>
          </p:nvSpPr>
          <p:spPr>
            <a:xfrm>
              <a:off x="7839996" y="1740420"/>
              <a:ext cx="1406013" cy="1169551"/>
            </a:xfrm>
            <a:prstGeom prst="rect">
              <a:avLst/>
            </a:prstGeom>
          </p:spPr>
          <p:txBody>
            <a:bodyPr wrap="square">
              <a:spAutoFit/>
            </a:bodyPr>
            <a:lstStyle/>
            <a:p>
              <a:pPr algn="ctr"/>
              <a:r>
                <a:rPr lang="en-US" sz="1400" dirty="0">
                  <a:latin typeface="+mj-lt"/>
                  <a:ea typeface="Times" pitchFamily="2" charset="0"/>
                </a:rPr>
                <a:t>think, eye, crime, option, pro, believe, world, harsh, Redditor, prison</a:t>
              </a:r>
              <a:r>
                <a:rPr lang="en-US" sz="1400" dirty="0">
                  <a:latin typeface="+mj-lt"/>
                </a:rPr>
                <a:t> </a:t>
              </a:r>
            </a:p>
          </p:txBody>
        </p:sp>
        <p:sp>
          <p:nvSpPr>
            <p:cNvPr id="29" name="Rectangle 28">
              <a:extLst>
                <a:ext uri="{FF2B5EF4-FFF2-40B4-BE49-F238E27FC236}">
                  <a16:creationId xmlns:a16="http://schemas.microsoft.com/office/drawing/2014/main" id="{EDAB9ADE-BC29-DF49-B627-1B3BE5EC80C8}"/>
                </a:ext>
              </a:extLst>
            </p:cNvPr>
            <p:cNvSpPr/>
            <p:nvPr/>
          </p:nvSpPr>
          <p:spPr>
            <a:xfrm>
              <a:off x="9347915" y="1697352"/>
              <a:ext cx="1619639" cy="1384995"/>
            </a:xfrm>
            <a:prstGeom prst="rect">
              <a:avLst/>
            </a:prstGeom>
          </p:spPr>
          <p:txBody>
            <a:bodyPr wrap="square">
              <a:spAutoFit/>
            </a:bodyPr>
            <a:lstStyle/>
            <a:p>
              <a:pPr algn="ctr"/>
              <a:r>
                <a:rPr lang="en-US" sz="1400" dirty="0">
                  <a:latin typeface="+mj-lt"/>
                  <a:ea typeface="Times" pitchFamily="2" charset="0"/>
                </a:rPr>
                <a:t>crime, believe, wrong, state, morally, circumstance, right, people, serious, experience</a:t>
              </a:r>
              <a:r>
                <a:rPr lang="en-US" sz="1400" dirty="0">
                  <a:latin typeface="+mj-lt"/>
                </a:rPr>
                <a:t> </a:t>
              </a:r>
            </a:p>
          </p:txBody>
        </p:sp>
      </p:grpSp>
      <p:grpSp>
        <p:nvGrpSpPr>
          <p:cNvPr id="37" name="Group 36">
            <a:extLst>
              <a:ext uri="{FF2B5EF4-FFF2-40B4-BE49-F238E27FC236}">
                <a16:creationId xmlns:a16="http://schemas.microsoft.com/office/drawing/2014/main" id="{3D124802-E49B-5B4A-A7D3-E211064D61F0}"/>
              </a:ext>
            </a:extLst>
          </p:cNvPr>
          <p:cNvGrpSpPr/>
          <p:nvPr/>
        </p:nvGrpSpPr>
        <p:grpSpPr>
          <a:xfrm>
            <a:off x="3179888" y="1814704"/>
            <a:ext cx="7385009" cy="383424"/>
            <a:chOff x="3179888" y="1814704"/>
            <a:chExt cx="7385009" cy="383424"/>
          </a:xfrm>
        </p:grpSpPr>
        <p:sp>
          <p:nvSpPr>
            <p:cNvPr id="32" name="TextBox 31">
              <a:extLst>
                <a:ext uri="{FF2B5EF4-FFF2-40B4-BE49-F238E27FC236}">
                  <a16:creationId xmlns:a16="http://schemas.microsoft.com/office/drawing/2014/main" id="{D58C4AEF-FE56-9C42-81EA-B878CCB40BA0}"/>
                </a:ext>
              </a:extLst>
            </p:cNvPr>
            <p:cNvSpPr txBox="1"/>
            <p:nvPr/>
          </p:nvSpPr>
          <p:spPr>
            <a:xfrm>
              <a:off x="3179888" y="1814704"/>
              <a:ext cx="840615" cy="369332"/>
            </a:xfrm>
            <a:prstGeom prst="rect">
              <a:avLst/>
            </a:prstGeom>
            <a:noFill/>
          </p:spPr>
          <p:txBody>
            <a:bodyPr wrap="none" rtlCol="0">
              <a:spAutoFit/>
            </a:bodyPr>
            <a:lstStyle/>
            <a:p>
              <a:r>
                <a:rPr lang="en-US" i="1" dirty="0">
                  <a:solidFill>
                    <a:schemeClr val="tx1">
                      <a:lumMod val="50000"/>
                      <a:lumOff val="50000"/>
                    </a:schemeClr>
                  </a:solidFill>
                  <a:latin typeface="+mj-lt"/>
                </a:rPr>
                <a:t>Topic 1</a:t>
              </a:r>
            </a:p>
          </p:txBody>
        </p:sp>
        <p:sp>
          <p:nvSpPr>
            <p:cNvPr id="33" name="TextBox 32">
              <a:extLst>
                <a:ext uri="{FF2B5EF4-FFF2-40B4-BE49-F238E27FC236}">
                  <a16:creationId xmlns:a16="http://schemas.microsoft.com/office/drawing/2014/main" id="{EF2392E4-1D25-0849-88D2-07B11811D8D9}"/>
                </a:ext>
              </a:extLst>
            </p:cNvPr>
            <p:cNvSpPr txBox="1"/>
            <p:nvPr/>
          </p:nvSpPr>
          <p:spPr>
            <a:xfrm>
              <a:off x="4866211" y="1821754"/>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2</a:t>
              </a:r>
            </a:p>
          </p:txBody>
        </p:sp>
        <p:sp>
          <p:nvSpPr>
            <p:cNvPr id="34" name="TextBox 33">
              <a:extLst>
                <a:ext uri="{FF2B5EF4-FFF2-40B4-BE49-F238E27FC236}">
                  <a16:creationId xmlns:a16="http://schemas.microsoft.com/office/drawing/2014/main" id="{61C870AF-D878-6F4D-B0E0-9EABAFD6665D}"/>
                </a:ext>
              </a:extLst>
            </p:cNvPr>
            <p:cNvSpPr txBox="1"/>
            <p:nvPr/>
          </p:nvSpPr>
          <p:spPr>
            <a:xfrm>
              <a:off x="6554019" y="1828796"/>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3</a:t>
              </a:r>
            </a:p>
          </p:txBody>
        </p:sp>
        <p:sp>
          <p:nvSpPr>
            <p:cNvPr id="35" name="TextBox 34">
              <a:extLst>
                <a:ext uri="{FF2B5EF4-FFF2-40B4-BE49-F238E27FC236}">
                  <a16:creationId xmlns:a16="http://schemas.microsoft.com/office/drawing/2014/main" id="{7E8AFC85-A27D-3A4B-9057-1FB904BCDCD2}"/>
                </a:ext>
              </a:extLst>
            </p:cNvPr>
            <p:cNvSpPr txBox="1"/>
            <p:nvPr/>
          </p:nvSpPr>
          <p:spPr>
            <a:xfrm>
              <a:off x="8110402" y="1828796"/>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4</a:t>
              </a:r>
            </a:p>
          </p:txBody>
        </p:sp>
        <p:sp>
          <p:nvSpPr>
            <p:cNvPr id="36" name="TextBox 35">
              <a:extLst>
                <a:ext uri="{FF2B5EF4-FFF2-40B4-BE49-F238E27FC236}">
                  <a16:creationId xmlns:a16="http://schemas.microsoft.com/office/drawing/2014/main" id="{93F8D8E9-B381-FF49-900E-75DD24D6C912}"/>
                </a:ext>
              </a:extLst>
            </p:cNvPr>
            <p:cNvSpPr txBox="1"/>
            <p:nvPr/>
          </p:nvSpPr>
          <p:spPr>
            <a:xfrm>
              <a:off x="9737426" y="1822174"/>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5</a:t>
              </a:r>
            </a:p>
          </p:txBody>
        </p:sp>
      </p:grpSp>
    </p:spTree>
    <p:extLst>
      <p:ext uri="{BB962C8B-B14F-4D97-AF65-F5344CB8AC3E}">
        <p14:creationId xmlns:p14="http://schemas.microsoft.com/office/powerpoint/2010/main" val="3241630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FC115-809E-224B-B81A-57513E9BC729}"/>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Topic Modeling Results</a:t>
            </a:r>
          </a:p>
        </p:txBody>
      </p:sp>
      <p:grpSp>
        <p:nvGrpSpPr>
          <p:cNvPr id="31" name="Group 30">
            <a:extLst>
              <a:ext uri="{FF2B5EF4-FFF2-40B4-BE49-F238E27FC236}">
                <a16:creationId xmlns:a16="http://schemas.microsoft.com/office/drawing/2014/main" id="{2910675A-D60D-2D44-9630-04F1C905AC67}"/>
              </a:ext>
            </a:extLst>
          </p:cNvPr>
          <p:cNvGrpSpPr/>
          <p:nvPr/>
        </p:nvGrpSpPr>
        <p:grpSpPr>
          <a:xfrm>
            <a:off x="173952" y="4038666"/>
            <a:ext cx="9589480" cy="1449109"/>
            <a:chOff x="1340500" y="3714871"/>
            <a:chExt cx="9589480" cy="1449109"/>
          </a:xfrm>
        </p:grpSpPr>
        <p:grpSp>
          <p:nvGrpSpPr>
            <p:cNvPr id="12" name="Group 11">
              <a:extLst>
                <a:ext uri="{FF2B5EF4-FFF2-40B4-BE49-F238E27FC236}">
                  <a16:creationId xmlns:a16="http://schemas.microsoft.com/office/drawing/2014/main" id="{1FC718D1-1485-4946-8295-21F3A83688FC}"/>
                </a:ext>
              </a:extLst>
            </p:cNvPr>
            <p:cNvGrpSpPr/>
            <p:nvPr/>
          </p:nvGrpSpPr>
          <p:grpSpPr>
            <a:xfrm>
              <a:off x="1340500" y="3714871"/>
              <a:ext cx="9589480" cy="1449109"/>
              <a:chOff x="635457" y="1652003"/>
              <a:chExt cx="9589480" cy="1449109"/>
            </a:xfrm>
          </p:grpSpPr>
          <p:sp>
            <p:nvSpPr>
              <p:cNvPr id="13" name="Rectangle 12">
                <a:extLst>
                  <a:ext uri="{FF2B5EF4-FFF2-40B4-BE49-F238E27FC236}">
                    <a16:creationId xmlns:a16="http://schemas.microsoft.com/office/drawing/2014/main" id="{E8F3075F-0317-4D48-B30C-3AAC4718C5F4}"/>
                  </a:ext>
                </a:extLst>
              </p:cNvPr>
              <p:cNvSpPr/>
              <p:nvPr/>
            </p:nvSpPr>
            <p:spPr>
              <a:xfrm>
                <a:off x="2202425" y="165533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E33E8FC-43E7-AB4F-9B6E-80D9B777A6E3}"/>
                  </a:ext>
                </a:extLst>
              </p:cNvPr>
              <p:cNvSpPr/>
              <p:nvPr/>
            </p:nvSpPr>
            <p:spPr>
              <a:xfrm>
                <a:off x="3868190" y="1652006"/>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72CC237-B06C-9E42-BE5B-242D894B1B93}"/>
                  </a:ext>
                </a:extLst>
              </p:cNvPr>
              <p:cNvSpPr/>
              <p:nvPr/>
            </p:nvSpPr>
            <p:spPr>
              <a:xfrm>
                <a:off x="8706453" y="1652003"/>
                <a:ext cx="1518484"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5FFE391-1819-774D-9AEE-964E807A0FCB}"/>
                  </a:ext>
                </a:extLst>
              </p:cNvPr>
              <p:cNvSpPr/>
              <p:nvPr/>
            </p:nvSpPr>
            <p:spPr>
              <a:xfrm>
                <a:off x="5538867" y="165200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785A6A5-C0F2-3243-BAAF-F55D93144536}"/>
                  </a:ext>
                </a:extLst>
              </p:cNvPr>
              <p:cNvSpPr/>
              <p:nvPr/>
            </p:nvSpPr>
            <p:spPr>
              <a:xfrm>
                <a:off x="7134953" y="1652004"/>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FCF9EB7-D7AA-054A-AD0E-8EB791532E37}"/>
                  </a:ext>
                </a:extLst>
              </p:cNvPr>
              <p:cNvSpPr/>
              <p:nvPr/>
            </p:nvSpPr>
            <p:spPr>
              <a:xfrm>
                <a:off x="635457" y="1959389"/>
                <a:ext cx="1167581" cy="584775"/>
              </a:xfrm>
              <a:prstGeom prst="rect">
                <a:avLst/>
              </a:prstGeom>
            </p:spPr>
            <p:txBody>
              <a:bodyPr wrap="square">
                <a:spAutoFit/>
              </a:bodyPr>
              <a:lstStyle/>
              <a:p>
                <a:pPr algn="ctr"/>
                <a:r>
                  <a:rPr lang="en-US" sz="1600" dirty="0">
                    <a:solidFill>
                      <a:schemeClr val="bg2">
                        <a:lumMod val="90000"/>
                      </a:schemeClr>
                    </a:solidFill>
                    <a:latin typeface="+mj-lt"/>
                  </a:rPr>
                  <a:t>Pro-Capital Punishment</a:t>
                </a:r>
              </a:p>
            </p:txBody>
          </p:sp>
        </p:grpSp>
        <p:sp>
          <p:nvSpPr>
            <p:cNvPr id="3" name="TextBox 2">
              <a:extLst>
                <a:ext uri="{FF2B5EF4-FFF2-40B4-BE49-F238E27FC236}">
                  <a16:creationId xmlns:a16="http://schemas.microsoft.com/office/drawing/2014/main" id="{86AC1ED0-F6AF-8945-A0C3-7BF7F6147885}"/>
                </a:ext>
              </a:extLst>
            </p:cNvPr>
            <p:cNvSpPr txBox="1"/>
            <p:nvPr/>
          </p:nvSpPr>
          <p:spPr>
            <a:xfrm>
              <a:off x="2928192" y="3960704"/>
              <a:ext cx="1399692" cy="954107"/>
            </a:xfrm>
            <a:prstGeom prst="rect">
              <a:avLst/>
            </a:prstGeom>
            <a:noFill/>
          </p:spPr>
          <p:txBody>
            <a:bodyPr wrap="square" rtlCol="0">
              <a:spAutoFit/>
            </a:bodyPr>
            <a:lstStyle/>
            <a:p>
              <a:pPr algn="ctr"/>
              <a:r>
                <a:rPr lang="en-US" sz="1400" dirty="0">
                  <a:solidFill>
                    <a:schemeClr val="bg2"/>
                  </a:solidFill>
                  <a:latin typeface="+mj-lt"/>
                </a:rPr>
                <a:t>life, prison, give, crime, sentence, </a:t>
              </a:r>
              <a:r>
                <a:rPr lang="en-US" sz="1400" b="1" dirty="0">
                  <a:solidFill>
                    <a:schemeClr val="accent1"/>
                  </a:solidFill>
                  <a:latin typeface="+mj-lt"/>
                </a:rPr>
                <a:t>wrong</a:t>
              </a:r>
              <a:r>
                <a:rPr lang="en-US" sz="1400" dirty="0">
                  <a:latin typeface="+mj-lt"/>
                </a:rPr>
                <a:t>, </a:t>
              </a:r>
              <a:r>
                <a:rPr lang="en-US" sz="1400" dirty="0">
                  <a:solidFill>
                    <a:schemeClr val="bg2"/>
                  </a:solidFill>
                  <a:latin typeface="+mj-lt"/>
                </a:rPr>
                <a:t>form, abolish, </a:t>
              </a:r>
              <a:r>
                <a:rPr lang="en-US" sz="1400" b="1" dirty="0">
                  <a:solidFill>
                    <a:schemeClr val="accent1"/>
                  </a:solidFill>
                  <a:latin typeface="+mj-lt"/>
                </a:rPr>
                <a:t>morally</a:t>
              </a:r>
              <a:endParaRPr lang="en-US" sz="1400" dirty="0">
                <a:solidFill>
                  <a:schemeClr val="accent1"/>
                </a:solidFill>
                <a:latin typeface="+mj-lt"/>
              </a:endParaRPr>
            </a:p>
          </p:txBody>
        </p:sp>
        <p:sp>
          <p:nvSpPr>
            <p:cNvPr id="4" name="Rectangle 3">
              <a:extLst>
                <a:ext uri="{FF2B5EF4-FFF2-40B4-BE49-F238E27FC236}">
                  <a16:creationId xmlns:a16="http://schemas.microsoft.com/office/drawing/2014/main" id="{EEDB10B6-B387-FA43-B17E-F0DE9C15D13B}"/>
                </a:ext>
              </a:extLst>
            </p:cNvPr>
            <p:cNvSpPr/>
            <p:nvPr/>
          </p:nvSpPr>
          <p:spPr>
            <a:xfrm>
              <a:off x="4593366" y="3852983"/>
              <a:ext cx="1384473" cy="1169551"/>
            </a:xfrm>
            <a:prstGeom prst="rect">
              <a:avLst/>
            </a:prstGeom>
          </p:spPr>
          <p:txBody>
            <a:bodyPr wrap="square">
              <a:spAutoFit/>
            </a:bodyPr>
            <a:lstStyle/>
            <a:p>
              <a:pPr algn="ctr"/>
              <a:r>
                <a:rPr lang="en-US" sz="1400" dirty="0">
                  <a:solidFill>
                    <a:schemeClr val="bg2"/>
                  </a:solidFill>
                  <a:latin typeface="+mj-lt"/>
                  <a:ea typeface="Times" pitchFamily="2" charset="0"/>
                </a:rPr>
                <a:t>crime, prison, </a:t>
              </a:r>
              <a:r>
                <a:rPr lang="en-US" sz="1400" i="1" dirty="0">
                  <a:solidFill>
                    <a:schemeClr val="accent4"/>
                  </a:solidFill>
                  <a:latin typeface="+mj-lt"/>
                  <a:ea typeface="Times" pitchFamily="2" charset="0"/>
                </a:rPr>
                <a:t>child</a:t>
              </a:r>
              <a:r>
                <a:rPr lang="en-US" sz="1400" dirty="0">
                  <a:latin typeface="+mj-lt"/>
                  <a:ea typeface="Times" pitchFamily="2" charset="0"/>
                </a:rPr>
                <a:t>, </a:t>
              </a:r>
              <a:r>
                <a:rPr lang="en-US" sz="1400" dirty="0">
                  <a:solidFill>
                    <a:schemeClr val="bg2"/>
                  </a:solidFill>
                  <a:latin typeface="+mj-lt"/>
                  <a:ea typeface="Times" pitchFamily="2" charset="0"/>
                </a:rPr>
                <a:t>sentence, life, make, favor, oppose, </a:t>
              </a:r>
              <a:r>
                <a:rPr lang="en-US" sz="1400" i="1" dirty="0">
                  <a:solidFill>
                    <a:schemeClr val="accent4"/>
                  </a:solidFill>
                  <a:latin typeface="+mj-lt"/>
                  <a:ea typeface="Times" pitchFamily="2" charset="0"/>
                </a:rPr>
                <a:t>rape</a:t>
              </a:r>
              <a:r>
                <a:rPr lang="en-US" sz="1400" dirty="0">
                  <a:latin typeface="+mj-lt"/>
                  <a:ea typeface="Times" pitchFamily="2" charset="0"/>
                </a:rPr>
                <a:t>, </a:t>
              </a:r>
              <a:r>
                <a:rPr lang="en-US" sz="1400" dirty="0">
                  <a:solidFill>
                    <a:schemeClr val="bg2"/>
                  </a:solidFill>
                  <a:latin typeface="+mj-lt"/>
                  <a:ea typeface="Times" pitchFamily="2" charset="0"/>
                </a:rPr>
                <a:t>standard</a:t>
              </a:r>
              <a:r>
                <a:rPr lang="en-US" sz="1400" dirty="0">
                  <a:solidFill>
                    <a:schemeClr val="bg2"/>
                  </a:solidFill>
                  <a:latin typeface="+mj-lt"/>
                </a:rPr>
                <a:t> </a:t>
              </a:r>
            </a:p>
          </p:txBody>
        </p:sp>
        <p:sp>
          <p:nvSpPr>
            <p:cNvPr id="21" name="Rectangle 20">
              <a:extLst>
                <a:ext uri="{FF2B5EF4-FFF2-40B4-BE49-F238E27FC236}">
                  <a16:creationId xmlns:a16="http://schemas.microsoft.com/office/drawing/2014/main" id="{EE9EBA67-2A0B-074C-8968-AB6AF5DBB6E3}"/>
                </a:ext>
              </a:extLst>
            </p:cNvPr>
            <p:cNvSpPr/>
            <p:nvPr/>
          </p:nvSpPr>
          <p:spPr>
            <a:xfrm>
              <a:off x="6198225" y="3852981"/>
              <a:ext cx="1451698" cy="1169551"/>
            </a:xfrm>
            <a:prstGeom prst="rect">
              <a:avLst/>
            </a:prstGeom>
          </p:spPr>
          <p:txBody>
            <a:bodyPr wrap="square">
              <a:spAutoFit/>
            </a:bodyPr>
            <a:lstStyle/>
            <a:p>
              <a:pPr algn="ctr"/>
              <a:r>
                <a:rPr lang="en-US" sz="1400" i="1" dirty="0">
                  <a:solidFill>
                    <a:schemeClr val="accent4"/>
                  </a:solidFill>
                  <a:latin typeface="+mj-lt"/>
                </a:rPr>
                <a:t>deserve</a:t>
              </a:r>
              <a:r>
                <a:rPr lang="en-US" sz="1400" dirty="0">
                  <a:solidFill>
                    <a:schemeClr val="bg2"/>
                  </a:solidFill>
                  <a:latin typeface="+mj-lt"/>
                </a:rPr>
                <a:t>, life, believe, murder, pro, crime, state, citizen, criminal, people</a:t>
              </a:r>
            </a:p>
          </p:txBody>
        </p:sp>
        <p:sp>
          <p:nvSpPr>
            <p:cNvPr id="22" name="TextBox 21">
              <a:extLst>
                <a:ext uri="{FF2B5EF4-FFF2-40B4-BE49-F238E27FC236}">
                  <a16:creationId xmlns:a16="http://schemas.microsoft.com/office/drawing/2014/main" id="{0B3C6A2C-B40E-9145-AA92-55737956B365}"/>
                </a:ext>
              </a:extLst>
            </p:cNvPr>
            <p:cNvSpPr txBox="1"/>
            <p:nvPr/>
          </p:nvSpPr>
          <p:spPr>
            <a:xfrm>
              <a:off x="7797611" y="3839942"/>
              <a:ext cx="1466197" cy="1169551"/>
            </a:xfrm>
            <a:prstGeom prst="rect">
              <a:avLst/>
            </a:prstGeom>
            <a:noFill/>
          </p:spPr>
          <p:txBody>
            <a:bodyPr wrap="square" rtlCol="0">
              <a:spAutoFit/>
            </a:bodyPr>
            <a:lstStyle/>
            <a:p>
              <a:pPr algn="ctr"/>
              <a:r>
                <a:rPr lang="en-US" sz="1400" dirty="0">
                  <a:solidFill>
                    <a:schemeClr val="bg2"/>
                  </a:solidFill>
                  <a:latin typeface="+mj-lt"/>
                </a:rPr>
                <a:t>legal, people, murder, state, system, time, criminal, believe, </a:t>
              </a:r>
              <a:r>
                <a:rPr lang="en-US" sz="1400" b="1" dirty="0">
                  <a:solidFill>
                    <a:schemeClr val="accent1"/>
                  </a:solidFill>
                  <a:latin typeface="+mj-lt"/>
                </a:rPr>
                <a:t>innocent</a:t>
              </a:r>
              <a:r>
                <a:rPr lang="en-US" sz="1400" dirty="0">
                  <a:solidFill>
                    <a:schemeClr val="bg2"/>
                  </a:solidFill>
                  <a:latin typeface="+mj-lt"/>
                </a:rPr>
                <a:t>, kill</a:t>
              </a:r>
            </a:p>
          </p:txBody>
        </p:sp>
        <p:sp>
          <p:nvSpPr>
            <p:cNvPr id="23" name="TextBox 22">
              <a:extLst>
                <a:ext uri="{FF2B5EF4-FFF2-40B4-BE49-F238E27FC236}">
                  <a16:creationId xmlns:a16="http://schemas.microsoft.com/office/drawing/2014/main" id="{C45B7A22-08DB-2D4B-8296-1730625B61DE}"/>
                </a:ext>
              </a:extLst>
            </p:cNvPr>
            <p:cNvSpPr txBox="1"/>
            <p:nvPr/>
          </p:nvSpPr>
          <p:spPr>
            <a:xfrm>
              <a:off x="9449794" y="3839941"/>
              <a:ext cx="1467892" cy="1169551"/>
            </a:xfrm>
            <a:prstGeom prst="rect">
              <a:avLst/>
            </a:prstGeom>
            <a:noFill/>
          </p:spPr>
          <p:txBody>
            <a:bodyPr wrap="square" rtlCol="0">
              <a:spAutoFit/>
            </a:bodyPr>
            <a:lstStyle/>
            <a:p>
              <a:pPr algn="ctr"/>
              <a:r>
                <a:rPr lang="en-US" sz="1400" dirty="0">
                  <a:solidFill>
                    <a:schemeClr val="bg2"/>
                  </a:solidFill>
                  <a:latin typeface="+mj-lt"/>
                </a:rPr>
                <a:t>believe, use, method, crime, must,</a:t>
              </a:r>
              <a:r>
                <a:rPr lang="en-US" sz="1400" dirty="0">
                  <a:latin typeface="+mj-lt"/>
                </a:rPr>
                <a:t> </a:t>
              </a:r>
              <a:r>
                <a:rPr lang="en-US" sz="1400" dirty="0">
                  <a:solidFill>
                    <a:schemeClr val="accent6"/>
                  </a:solidFill>
                  <a:latin typeface="+mj-lt"/>
                </a:rPr>
                <a:t>viable</a:t>
              </a:r>
              <a:r>
                <a:rPr lang="en-US" sz="1400" dirty="0">
                  <a:latin typeface="+mj-lt"/>
                </a:rPr>
                <a:t>, </a:t>
              </a:r>
              <a:r>
                <a:rPr lang="en-US" sz="1400" dirty="0">
                  <a:solidFill>
                    <a:schemeClr val="bg2"/>
                  </a:solidFill>
                  <a:latin typeface="+mj-lt"/>
                </a:rPr>
                <a:t>consider, certain, state, replace</a:t>
              </a:r>
            </a:p>
          </p:txBody>
        </p:sp>
      </p:grpSp>
      <p:grpSp>
        <p:nvGrpSpPr>
          <p:cNvPr id="30" name="Group 29">
            <a:extLst>
              <a:ext uri="{FF2B5EF4-FFF2-40B4-BE49-F238E27FC236}">
                <a16:creationId xmlns:a16="http://schemas.microsoft.com/office/drawing/2014/main" id="{1C2F70DF-2357-EA41-9715-184EB12B0F24}"/>
              </a:ext>
            </a:extLst>
          </p:cNvPr>
          <p:cNvGrpSpPr/>
          <p:nvPr/>
        </p:nvGrpSpPr>
        <p:grpSpPr>
          <a:xfrm>
            <a:off x="83904" y="2449336"/>
            <a:ext cx="9743108" cy="1449109"/>
            <a:chOff x="1224446" y="1690688"/>
            <a:chExt cx="9743108" cy="1449109"/>
          </a:xfrm>
        </p:grpSpPr>
        <p:grpSp>
          <p:nvGrpSpPr>
            <p:cNvPr id="11" name="Group 10">
              <a:extLst>
                <a:ext uri="{FF2B5EF4-FFF2-40B4-BE49-F238E27FC236}">
                  <a16:creationId xmlns:a16="http://schemas.microsoft.com/office/drawing/2014/main" id="{80FFCA8B-D375-E442-9442-6490405517F0}"/>
                </a:ext>
              </a:extLst>
            </p:cNvPr>
            <p:cNvGrpSpPr/>
            <p:nvPr/>
          </p:nvGrpSpPr>
          <p:grpSpPr>
            <a:xfrm>
              <a:off x="1224446" y="1690688"/>
              <a:ext cx="9679528" cy="1449109"/>
              <a:chOff x="519403" y="1652003"/>
              <a:chExt cx="9679528" cy="1449109"/>
            </a:xfrm>
          </p:grpSpPr>
          <p:sp>
            <p:nvSpPr>
              <p:cNvPr id="5" name="Rectangle 4">
                <a:extLst>
                  <a:ext uri="{FF2B5EF4-FFF2-40B4-BE49-F238E27FC236}">
                    <a16:creationId xmlns:a16="http://schemas.microsoft.com/office/drawing/2014/main" id="{19E6AF2F-DF49-994A-B1C8-22007C60C962}"/>
                  </a:ext>
                </a:extLst>
              </p:cNvPr>
              <p:cNvSpPr/>
              <p:nvPr/>
            </p:nvSpPr>
            <p:spPr>
              <a:xfrm>
                <a:off x="2202425" y="165533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E67B60B-AA70-4E4E-B29F-27FE18626039}"/>
                  </a:ext>
                </a:extLst>
              </p:cNvPr>
              <p:cNvSpPr/>
              <p:nvPr/>
            </p:nvSpPr>
            <p:spPr>
              <a:xfrm>
                <a:off x="3868190" y="1652006"/>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AFEA3E1-95BA-9644-90A1-57E1D4E4D7FF}"/>
                  </a:ext>
                </a:extLst>
              </p:cNvPr>
              <p:cNvSpPr/>
              <p:nvPr/>
            </p:nvSpPr>
            <p:spPr>
              <a:xfrm>
                <a:off x="8706453" y="1652003"/>
                <a:ext cx="1492478"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DEB5E5-AD69-614F-95EE-3BDC67AD247E}"/>
                  </a:ext>
                </a:extLst>
              </p:cNvPr>
              <p:cNvSpPr/>
              <p:nvPr/>
            </p:nvSpPr>
            <p:spPr>
              <a:xfrm>
                <a:off x="5538867" y="1652005"/>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5D1E815-2993-7B4B-9D64-0879052D3708}"/>
                  </a:ext>
                </a:extLst>
              </p:cNvPr>
              <p:cNvSpPr/>
              <p:nvPr/>
            </p:nvSpPr>
            <p:spPr>
              <a:xfrm>
                <a:off x="7134953" y="1652004"/>
                <a:ext cx="1406013" cy="144577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C059871-570B-1B48-9F0A-40540563FDDA}"/>
                  </a:ext>
                </a:extLst>
              </p:cNvPr>
              <p:cNvSpPr/>
              <p:nvPr/>
            </p:nvSpPr>
            <p:spPr>
              <a:xfrm>
                <a:off x="519403" y="2046779"/>
                <a:ext cx="1399691" cy="584775"/>
              </a:xfrm>
              <a:prstGeom prst="rect">
                <a:avLst/>
              </a:prstGeom>
            </p:spPr>
            <p:txBody>
              <a:bodyPr wrap="square">
                <a:spAutoFit/>
              </a:bodyPr>
              <a:lstStyle/>
              <a:p>
                <a:pPr algn="ctr"/>
                <a:r>
                  <a:rPr lang="en-US" sz="1600" dirty="0">
                    <a:solidFill>
                      <a:schemeClr val="bg2">
                        <a:lumMod val="90000"/>
                      </a:schemeClr>
                    </a:solidFill>
                    <a:latin typeface="+mj-lt"/>
                  </a:rPr>
                  <a:t>Anti-Capital Punishment</a:t>
                </a:r>
              </a:p>
            </p:txBody>
          </p:sp>
        </p:grpSp>
        <p:sp>
          <p:nvSpPr>
            <p:cNvPr id="24" name="Rectangle 23">
              <a:extLst>
                <a:ext uri="{FF2B5EF4-FFF2-40B4-BE49-F238E27FC236}">
                  <a16:creationId xmlns:a16="http://schemas.microsoft.com/office/drawing/2014/main" id="{8790A0C9-0941-4A46-A032-049714499098}"/>
                </a:ext>
              </a:extLst>
            </p:cNvPr>
            <p:cNvSpPr/>
            <p:nvPr/>
          </p:nvSpPr>
          <p:spPr>
            <a:xfrm>
              <a:off x="2907468" y="1751470"/>
              <a:ext cx="1399691" cy="1384995"/>
            </a:xfrm>
            <a:prstGeom prst="rect">
              <a:avLst/>
            </a:prstGeom>
          </p:spPr>
          <p:txBody>
            <a:bodyPr wrap="square">
              <a:spAutoFit/>
            </a:bodyPr>
            <a:lstStyle/>
            <a:p>
              <a:pPr algn="ctr"/>
              <a:r>
                <a:rPr lang="en-US" sz="1400" dirty="0">
                  <a:solidFill>
                    <a:schemeClr val="bg2">
                      <a:lumMod val="90000"/>
                    </a:schemeClr>
                  </a:solidFill>
                  <a:latin typeface="+mj-lt"/>
                  <a:ea typeface="Times" pitchFamily="2" charset="0"/>
                </a:rPr>
                <a:t>kill, state, life, </a:t>
              </a:r>
              <a:r>
                <a:rPr lang="en-US" sz="1400" b="1" dirty="0">
                  <a:solidFill>
                    <a:schemeClr val="accent1"/>
                  </a:solidFill>
                  <a:latin typeface="+mj-lt"/>
                  <a:ea typeface="Times" pitchFamily="2" charset="0"/>
                </a:rPr>
                <a:t>right</a:t>
              </a:r>
              <a:r>
                <a:rPr lang="en-US" sz="1400" dirty="0">
                  <a:latin typeface="+mj-lt"/>
                  <a:ea typeface="Times" pitchFamily="2" charset="0"/>
                </a:rPr>
                <a:t>, </a:t>
              </a:r>
              <a:r>
                <a:rPr lang="en-US" sz="1400" b="1" dirty="0">
                  <a:solidFill>
                    <a:schemeClr val="accent1"/>
                  </a:solidFill>
                  <a:latin typeface="+mj-lt"/>
                  <a:ea typeface="Times" pitchFamily="2" charset="0"/>
                </a:rPr>
                <a:t>inherently</a:t>
              </a:r>
              <a:r>
                <a:rPr lang="en-US" sz="1400" dirty="0">
                  <a:solidFill>
                    <a:schemeClr val="bg2">
                      <a:lumMod val="90000"/>
                    </a:schemeClr>
                  </a:solidFill>
                  <a:latin typeface="+mj-lt"/>
                  <a:ea typeface="Times" pitchFamily="2" charset="0"/>
                </a:rPr>
                <a:t>, </a:t>
              </a:r>
              <a:r>
                <a:rPr lang="en-US" sz="1400" b="1" dirty="0">
                  <a:solidFill>
                    <a:schemeClr val="accent1"/>
                  </a:solidFill>
                  <a:latin typeface="+mj-lt"/>
                  <a:ea typeface="Times" pitchFamily="2" charset="0"/>
                </a:rPr>
                <a:t>contradictory</a:t>
              </a:r>
              <a:r>
                <a:rPr lang="en-US" sz="1400" dirty="0">
                  <a:latin typeface="+mj-lt"/>
                  <a:ea typeface="Times" pitchFamily="2" charset="0"/>
                </a:rPr>
                <a:t>, </a:t>
              </a:r>
              <a:r>
                <a:rPr lang="en-US" sz="1400" dirty="0">
                  <a:solidFill>
                    <a:schemeClr val="bg2">
                      <a:lumMod val="90000"/>
                    </a:schemeClr>
                  </a:solidFill>
                  <a:latin typeface="+mj-lt"/>
                  <a:ea typeface="Times" pitchFamily="2" charset="0"/>
                </a:rPr>
                <a:t>high, give, tangible, </a:t>
              </a:r>
              <a:r>
                <a:rPr lang="en-US" sz="1400" b="1" dirty="0">
                  <a:solidFill>
                    <a:schemeClr val="accent1"/>
                  </a:solidFill>
                  <a:latin typeface="+mj-lt"/>
                  <a:ea typeface="Times" pitchFamily="2" charset="0"/>
                </a:rPr>
                <a:t>barbaric</a:t>
              </a:r>
              <a:r>
                <a:rPr lang="en-US" sz="1400" dirty="0">
                  <a:latin typeface="+mj-lt"/>
                </a:rPr>
                <a:t> </a:t>
              </a:r>
            </a:p>
          </p:txBody>
        </p:sp>
        <p:sp>
          <p:nvSpPr>
            <p:cNvPr id="26" name="Rectangle 25">
              <a:extLst>
                <a:ext uri="{FF2B5EF4-FFF2-40B4-BE49-F238E27FC236}">
                  <a16:creationId xmlns:a16="http://schemas.microsoft.com/office/drawing/2014/main" id="{8ADF34AE-F97F-4249-8B47-934369EECCBA}"/>
                </a:ext>
              </a:extLst>
            </p:cNvPr>
            <p:cNvSpPr/>
            <p:nvPr/>
          </p:nvSpPr>
          <p:spPr>
            <a:xfrm>
              <a:off x="4573233" y="1718342"/>
              <a:ext cx="1384473" cy="1384995"/>
            </a:xfrm>
            <a:prstGeom prst="rect">
              <a:avLst/>
            </a:prstGeom>
          </p:spPr>
          <p:txBody>
            <a:bodyPr wrap="square">
              <a:spAutoFit/>
            </a:bodyPr>
            <a:lstStyle/>
            <a:p>
              <a:pPr algn="ctr"/>
              <a:r>
                <a:rPr lang="en-US" sz="1400" dirty="0">
                  <a:solidFill>
                    <a:schemeClr val="bg2"/>
                  </a:solidFill>
                  <a:latin typeface="+mj-lt"/>
                </a:rPr>
                <a:t>abolish, </a:t>
              </a:r>
              <a:r>
                <a:rPr lang="en-US" sz="1400" b="1" dirty="0">
                  <a:solidFill>
                    <a:schemeClr val="accent1"/>
                  </a:solidFill>
                  <a:latin typeface="+mj-lt"/>
                </a:rPr>
                <a:t>morally</a:t>
              </a:r>
              <a:r>
                <a:rPr lang="en-US" sz="1400" dirty="0">
                  <a:latin typeface="+mj-lt"/>
                </a:rPr>
                <a:t>, </a:t>
              </a:r>
              <a:r>
                <a:rPr lang="en-US" sz="1400" dirty="0">
                  <a:solidFill>
                    <a:schemeClr val="bg2"/>
                  </a:solidFill>
                  <a:latin typeface="+mj-lt"/>
                </a:rPr>
                <a:t>currently, argument, call, killer, seem, insane, frequently, share</a:t>
              </a:r>
            </a:p>
          </p:txBody>
        </p:sp>
        <p:sp>
          <p:nvSpPr>
            <p:cNvPr id="27" name="Rectangle 26">
              <a:extLst>
                <a:ext uri="{FF2B5EF4-FFF2-40B4-BE49-F238E27FC236}">
                  <a16:creationId xmlns:a16="http://schemas.microsoft.com/office/drawing/2014/main" id="{68012082-9836-1245-A70D-4565A1FC3966}"/>
                </a:ext>
              </a:extLst>
            </p:cNvPr>
            <p:cNvSpPr/>
            <p:nvPr/>
          </p:nvSpPr>
          <p:spPr>
            <a:xfrm>
              <a:off x="6252047" y="1826063"/>
              <a:ext cx="1389737" cy="1169551"/>
            </a:xfrm>
            <a:prstGeom prst="rect">
              <a:avLst/>
            </a:prstGeom>
          </p:spPr>
          <p:txBody>
            <a:bodyPr wrap="square">
              <a:spAutoFit/>
            </a:bodyPr>
            <a:lstStyle/>
            <a:p>
              <a:pPr algn="ctr"/>
              <a:r>
                <a:rPr lang="en-US" sz="1400" dirty="0">
                  <a:solidFill>
                    <a:schemeClr val="bg2"/>
                  </a:solidFill>
                  <a:latin typeface="+mj-lt"/>
                  <a:ea typeface="Times" pitchFamily="2" charset="0"/>
                </a:rPr>
                <a:t>never, </a:t>
              </a:r>
              <a:r>
                <a:rPr lang="en-US" sz="1400" b="1" dirty="0">
                  <a:solidFill>
                    <a:schemeClr val="accent1"/>
                  </a:solidFill>
                  <a:latin typeface="+mj-lt"/>
                  <a:ea typeface="Times" pitchFamily="2" charset="0"/>
                </a:rPr>
                <a:t>wrong</a:t>
              </a:r>
              <a:r>
                <a:rPr lang="en-US" sz="1400" dirty="0">
                  <a:latin typeface="+mj-lt"/>
                  <a:ea typeface="Times" pitchFamily="2" charset="0"/>
                </a:rPr>
                <a:t>, </a:t>
              </a:r>
              <a:r>
                <a:rPr lang="en-US" sz="1400" dirty="0">
                  <a:solidFill>
                    <a:schemeClr val="bg2"/>
                  </a:solidFill>
                  <a:latin typeface="+mj-lt"/>
                  <a:ea typeface="Times" pitchFamily="2" charset="0"/>
                </a:rPr>
                <a:t>make, always, justify, </a:t>
              </a:r>
              <a:r>
                <a:rPr lang="en-US" sz="1400" b="1" dirty="0">
                  <a:solidFill>
                    <a:schemeClr val="accent1"/>
                  </a:solidFill>
                  <a:latin typeface="+mj-lt"/>
                  <a:ea typeface="Times" pitchFamily="2" charset="0"/>
                </a:rPr>
                <a:t>bad</a:t>
              </a:r>
              <a:r>
                <a:rPr lang="en-US" sz="1400" dirty="0">
                  <a:latin typeface="+mj-lt"/>
                  <a:ea typeface="Times" pitchFamily="2" charset="0"/>
                </a:rPr>
                <a:t>, </a:t>
              </a:r>
              <a:r>
                <a:rPr lang="en-US" sz="1400" i="1" dirty="0">
                  <a:solidFill>
                    <a:schemeClr val="accent4"/>
                  </a:solidFill>
                  <a:latin typeface="+mj-lt"/>
                  <a:ea typeface="Times" pitchFamily="2" charset="0"/>
                </a:rPr>
                <a:t>deserve</a:t>
              </a:r>
              <a:r>
                <a:rPr lang="en-US" sz="1400" dirty="0">
                  <a:latin typeface="+mj-lt"/>
                  <a:ea typeface="Times" pitchFamily="2" charset="0"/>
                </a:rPr>
                <a:t>, </a:t>
              </a:r>
              <a:r>
                <a:rPr lang="en-US" sz="1400" dirty="0">
                  <a:solidFill>
                    <a:schemeClr val="bg2"/>
                  </a:solidFill>
                  <a:latin typeface="+mj-lt"/>
                  <a:ea typeface="Times" pitchFamily="2" charset="0"/>
                </a:rPr>
                <a:t>illegal, think, chance</a:t>
              </a:r>
              <a:r>
                <a:rPr lang="en-US" sz="1400" dirty="0">
                  <a:solidFill>
                    <a:schemeClr val="bg2"/>
                  </a:solidFill>
                  <a:latin typeface="+mj-lt"/>
                </a:rPr>
                <a:t> </a:t>
              </a:r>
            </a:p>
          </p:txBody>
        </p:sp>
        <p:sp>
          <p:nvSpPr>
            <p:cNvPr id="28" name="Rectangle 27">
              <a:extLst>
                <a:ext uri="{FF2B5EF4-FFF2-40B4-BE49-F238E27FC236}">
                  <a16:creationId xmlns:a16="http://schemas.microsoft.com/office/drawing/2014/main" id="{68A25919-EDE2-4C44-A917-536FE9E9B21E}"/>
                </a:ext>
              </a:extLst>
            </p:cNvPr>
            <p:cNvSpPr/>
            <p:nvPr/>
          </p:nvSpPr>
          <p:spPr>
            <a:xfrm>
              <a:off x="7839996" y="1740420"/>
              <a:ext cx="1406013" cy="1169551"/>
            </a:xfrm>
            <a:prstGeom prst="rect">
              <a:avLst/>
            </a:prstGeom>
          </p:spPr>
          <p:txBody>
            <a:bodyPr wrap="square">
              <a:spAutoFit/>
            </a:bodyPr>
            <a:lstStyle/>
            <a:p>
              <a:pPr algn="ctr"/>
              <a:r>
                <a:rPr lang="en-US" sz="1400" dirty="0">
                  <a:solidFill>
                    <a:schemeClr val="bg2"/>
                  </a:solidFill>
                  <a:latin typeface="+mj-lt"/>
                  <a:ea typeface="Times" pitchFamily="2" charset="0"/>
                </a:rPr>
                <a:t>think, </a:t>
              </a:r>
              <a:r>
                <a:rPr lang="en-US" sz="1400" i="1" dirty="0">
                  <a:solidFill>
                    <a:schemeClr val="accent4"/>
                  </a:solidFill>
                  <a:latin typeface="+mj-lt"/>
                  <a:ea typeface="Times" pitchFamily="2" charset="0"/>
                </a:rPr>
                <a:t>eye</a:t>
              </a:r>
              <a:r>
                <a:rPr lang="en-US" sz="1400" dirty="0">
                  <a:solidFill>
                    <a:schemeClr val="bg2"/>
                  </a:solidFill>
                  <a:latin typeface="+mj-lt"/>
                  <a:ea typeface="Times" pitchFamily="2" charset="0"/>
                </a:rPr>
                <a:t>, crime, option, pro, believe, world, </a:t>
              </a:r>
              <a:r>
                <a:rPr lang="en-US" sz="1400" i="1" dirty="0">
                  <a:solidFill>
                    <a:schemeClr val="accent4"/>
                  </a:solidFill>
                  <a:latin typeface="+mj-lt"/>
                  <a:ea typeface="Times" pitchFamily="2" charset="0"/>
                </a:rPr>
                <a:t>harsh</a:t>
              </a:r>
              <a:r>
                <a:rPr lang="en-US" sz="1400" dirty="0">
                  <a:solidFill>
                    <a:schemeClr val="bg2"/>
                  </a:solidFill>
                  <a:latin typeface="+mj-lt"/>
                  <a:ea typeface="Times" pitchFamily="2" charset="0"/>
                </a:rPr>
                <a:t>, Redditor, prison</a:t>
              </a:r>
              <a:r>
                <a:rPr lang="en-US" sz="1400" dirty="0">
                  <a:solidFill>
                    <a:schemeClr val="bg2"/>
                  </a:solidFill>
                  <a:latin typeface="+mj-lt"/>
                </a:rPr>
                <a:t> </a:t>
              </a:r>
            </a:p>
          </p:txBody>
        </p:sp>
        <p:sp>
          <p:nvSpPr>
            <p:cNvPr id="29" name="Rectangle 28">
              <a:extLst>
                <a:ext uri="{FF2B5EF4-FFF2-40B4-BE49-F238E27FC236}">
                  <a16:creationId xmlns:a16="http://schemas.microsoft.com/office/drawing/2014/main" id="{EDAB9ADE-BC29-DF49-B627-1B3BE5EC80C8}"/>
                </a:ext>
              </a:extLst>
            </p:cNvPr>
            <p:cNvSpPr/>
            <p:nvPr/>
          </p:nvSpPr>
          <p:spPr>
            <a:xfrm>
              <a:off x="9347915" y="1697352"/>
              <a:ext cx="1619639" cy="1384995"/>
            </a:xfrm>
            <a:prstGeom prst="rect">
              <a:avLst/>
            </a:prstGeom>
          </p:spPr>
          <p:txBody>
            <a:bodyPr wrap="square">
              <a:spAutoFit/>
            </a:bodyPr>
            <a:lstStyle/>
            <a:p>
              <a:pPr algn="ctr"/>
              <a:r>
                <a:rPr lang="en-US" sz="1400" dirty="0">
                  <a:solidFill>
                    <a:schemeClr val="bg2"/>
                  </a:solidFill>
                  <a:latin typeface="+mj-lt"/>
                  <a:ea typeface="Times" pitchFamily="2" charset="0"/>
                </a:rPr>
                <a:t>crime, believe, </a:t>
              </a:r>
              <a:r>
                <a:rPr lang="en-US" sz="1400" b="1" dirty="0">
                  <a:solidFill>
                    <a:schemeClr val="accent1"/>
                  </a:solidFill>
                  <a:latin typeface="+mj-lt"/>
                  <a:ea typeface="Times" pitchFamily="2" charset="0"/>
                </a:rPr>
                <a:t>wrong</a:t>
              </a:r>
              <a:r>
                <a:rPr lang="en-US" sz="1400" dirty="0">
                  <a:latin typeface="+mj-lt"/>
                  <a:ea typeface="Times" pitchFamily="2" charset="0"/>
                </a:rPr>
                <a:t>, </a:t>
              </a:r>
              <a:r>
                <a:rPr lang="en-US" sz="1400" dirty="0">
                  <a:solidFill>
                    <a:schemeClr val="bg2"/>
                  </a:solidFill>
                  <a:latin typeface="+mj-lt"/>
                  <a:ea typeface="Times" pitchFamily="2" charset="0"/>
                </a:rPr>
                <a:t>state,</a:t>
              </a:r>
              <a:r>
                <a:rPr lang="en-US" sz="1400" dirty="0">
                  <a:latin typeface="+mj-lt"/>
                  <a:ea typeface="Times" pitchFamily="2" charset="0"/>
                </a:rPr>
                <a:t> </a:t>
              </a:r>
              <a:r>
                <a:rPr lang="en-US" sz="1400" b="1" dirty="0">
                  <a:solidFill>
                    <a:schemeClr val="accent1"/>
                  </a:solidFill>
                  <a:latin typeface="+mj-lt"/>
                  <a:ea typeface="Times" pitchFamily="2" charset="0"/>
                </a:rPr>
                <a:t>morally</a:t>
              </a:r>
              <a:r>
                <a:rPr lang="en-US" sz="1400" dirty="0">
                  <a:latin typeface="+mj-lt"/>
                  <a:ea typeface="Times" pitchFamily="2" charset="0"/>
                </a:rPr>
                <a:t>, </a:t>
              </a:r>
              <a:r>
                <a:rPr lang="en-US" sz="1400" dirty="0">
                  <a:solidFill>
                    <a:schemeClr val="bg2"/>
                  </a:solidFill>
                  <a:latin typeface="+mj-lt"/>
                  <a:ea typeface="Times" pitchFamily="2" charset="0"/>
                </a:rPr>
                <a:t>circumstance, </a:t>
              </a:r>
              <a:r>
                <a:rPr lang="en-US" sz="1400" b="1" dirty="0">
                  <a:solidFill>
                    <a:schemeClr val="accent1"/>
                  </a:solidFill>
                  <a:latin typeface="+mj-lt"/>
                  <a:ea typeface="Times" pitchFamily="2" charset="0"/>
                </a:rPr>
                <a:t>right</a:t>
              </a:r>
              <a:r>
                <a:rPr lang="en-US" sz="1400" dirty="0">
                  <a:latin typeface="+mj-lt"/>
                  <a:ea typeface="Times" pitchFamily="2" charset="0"/>
                </a:rPr>
                <a:t>, </a:t>
              </a:r>
              <a:r>
                <a:rPr lang="en-US" sz="1400" dirty="0">
                  <a:solidFill>
                    <a:schemeClr val="bg2"/>
                  </a:solidFill>
                  <a:latin typeface="+mj-lt"/>
                  <a:ea typeface="Times" pitchFamily="2" charset="0"/>
                </a:rPr>
                <a:t>people, serious, experience</a:t>
              </a:r>
              <a:r>
                <a:rPr lang="en-US" sz="1400" dirty="0">
                  <a:solidFill>
                    <a:schemeClr val="bg2"/>
                  </a:solidFill>
                  <a:latin typeface="+mj-lt"/>
                </a:rPr>
                <a:t> </a:t>
              </a:r>
            </a:p>
          </p:txBody>
        </p:sp>
      </p:grpSp>
      <p:sp>
        <p:nvSpPr>
          <p:cNvPr id="19" name="TextBox 18">
            <a:extLst>
              <a:ext uri="{FF2B5EF4-FFF2-40B4-BE49-F238E27FC236}">
                <a16:creationId xmlns:a16="http://schemas.microsoft.com/office/drawing/2014/main" id="{2A1DD592-7C24-7F45-BE76-4F6FBC8D3DA8}"/>
              </a:ext>
            </a:extLst>
          </p:cNvPr>
          <p:cNvSpPr txBox="1"/>
          <p:nvPr/>
        </p:nvSpPr>
        <p:spPr>
          <a:xfrm>
            <a:off x="9992499" y="2444115"/>
            <a:ext cx="1977080" cy="984885"/>
          </a:xfrm>
          <a:prstGeom prst="rect">
            <a:avLst/>
          </a:prstGeom>
          <a:noFill/>
          <a:ln>
            <a:noFill/>
          </a:ln>
          <a:effectLst>
            <a:outerShdw blurRad="254000" dist="38100" dir="11880000" sx="1000" sy="1000" algn="ctr" rotWithShape="0">
              <a:srgbClr val="000000"/>
            </a:outerShdw>
          </a:effectLst>
        </p:spPr>
        <p:txBody>
          <a:bodyPr wrap="none" rtlCol="0">
            <a:spAutoFit/>
          </a:bodyPr>
          <a:lstStyle/>
          <a:p>
            <a:r>
              <a:rPr lang="en-US" sz="1600" i="1" dirty="0">
                <a:solidFill>
                  <a:schemeClr val="tx1">
                    <a:lumMod val="50000"/>
                    <a:lumOff val="50000"/>
                  </a:schemeClr>
                </a:solidFill>
                <a:latin typeface="+mj-lt"/>
              </a:rPr>
              <a:t>Terms indicating</a:t>
            </a:r>
          </a:p>
          <a:p>
            <a:pPr marL="285750" indent="-285750">
              <a:buFont typeface="Arial" panose="020B0604020202020204" pitchFamily="34" charset="0"/>
              <a:buChar char="•"/>
            </a:pPr>
            <a:r>
              <a:rPr lang="en-US" sz="1400" b="1" dirty="0">
                <a:solidFill>
                  <a:schemeClr val="accent1"/>
                </a:solidFill>
                <a:latin typeface="+mj-lt"/>
              </a:rPr>
              <a:t>Moral coherence </a:t>
            </a:r>
          </a:p>
          <a:p>
            <a:pPr marL="285750" indent="-285750">
              <a:buFont typeface="Arial" panose="020B0604020202020204" pitchFamily="34" charset="0"/>
              <a:buChar char="•"/>
            </a:pPr>
            <a:r>
              <a:rPr lang="en-US" sz="1400" dirty="0">
                <a:solidFill>
                  <a:schemeClr val="accent6"/>
                </a:solidFill>
                <a:latin typeface="+mj-lt"/>
              </a:rPr>
              <a:t>Cost considerations </a:t>
            </a:r>
          </a:p>
          <a:p>
            <a:pPr marL="285750" indent="-285750">
              <a:buFont typeface="Arial" panose="020B0604020202020204" pitchFamily="34" charset="0"/>
              <a:buChar char="•"/>
            </a:pPr>
            <a:r>
              <a:rPr lang="en-US" sz="1400" i="1" dirty="0">
                <a:solidFill>
                  <a:schemeClr val="accent4"/>
                </a:solidFill>
                <a:latin typeface="+mj-lt"/>
              </a:rPr>
              <a:t>Retribution concerns</a:t>
            </a:r>
            <a:endParaRPr lang="en-US" sz="1600" i="1" dirty="0">
              <a:solidFill>
                <a:schemeClr val="accent4"/>
              </a:solidFill>
              <a:latin typeface="+mj-lt"/>
            </a:endParaRPr>
          </a:p>
        </p:txBody>
      </p:sp>
      <p:grpSp>
        <p:nvGrpSpPr>
          <p:cNvPr id="32" name="Group 31">
            <a:extLst>
              <a:ext uri="{FF2B5EF4-FFF2-40B4-BE49-F238E27FC236}">
                <a16:creationId xmlns:a16="http://schemas.microsoft.com/office/drawing/2014/main" id="{5B68279D-1F69-154D-8032-7AA409106C67}"/>
              </a:ext>
            </a:extLst>
          </p:cNvPr>
          <p:cNvGrpSpPr/>
          <p:nvPr/>
        </p:nvGrpSpPr>
        <p:grpSpPr>
          <a:xfrm>
            <a:off x="2087863" y="2089913"/>
            <a:ext cx="7385009" cy="383424"/>
            <a:chOff x="3179888" y="1814704"/>
            <a:chExt cx="7385009" cy="383424"/>
          </a:xfrm>
        </p:grpSpPr>
        <p:sp>
          <p:nvSpPr>
            <p:cNvPr id="33" name="TextBox 32">
              <a:extLst>
                <a:ext uri="{FF2B5EF4-FFF2-40B4-BE49-F238E27FC236}">
                  <a16:creationId xmlns:a16="http://schemas.microsoft.com/office/drawing/2014/main" id="{F99C4E26-E8BE-6141-B843-30E79C945BDD}"/>
                </a:ext>
              </a:extLst>
            </p:cNvPr>
            <p:cNvSpPr txBox="1"/>
            <p:nvPr/>
          </p:nvSpPr>
          <p:spPr>
            <a:xfrm>
              <a:off x="3179888" y="1814704"/>
              <a:ext cx="840615" cy="369332"/>
            </a:xfrm>
            <a:prstGeom prst="rect">
              <a:avLst/>
            </a:prstGeom>
            <a:noFill/>
          </p:spPr>
          <p:txBody>
            <a:bodyPr wrap="none" rtlCol="0">
              <a:spAutoFit/>
            </a:bodyPr>
            <a:lstStyle/>
            <a:p>
              <a:r>
                <a:rPr lang="en-US" i="1" dirty="0">
                  <a:solidFill>
                    <a:schemeClr val="tx1">
                      <a:lumMod val="50000"/>
                      <a:lumOff val="50000"/>
                    </a:schemeClr>
                  </a:solidFill>
                  <a:latin typeface="+mj-lt"/>
                </a:rPr>
                <a:t>Topic 1</a:t>
              </a:r>
            </a:p>
          </p:txBody>
        </p:sp>
        <p:sp>
          <p:nvSpPr>
            <p:cNvPr id="34" name="TextBox 33">
              <a:extLst>
                <a:ext uri="{FF2B5EF4-FFF2-40B4-BE49-F238E27FC236}">
                  <a16:creationId xmlns:a16="http://schemas.microsoft.com/office/drawing/2014/main" id="{3C3BB439-A5FA-F243-AB2D-D9097DD14267}"/>
                </a:ext>
              </a:extLst>
            </p:cNvPr>
            <p:cNvSpPr txBox="1"/>
            <p:nvPr/>
          </p:nvSpPr>
          <p:spPr>
            <a:xfrm>
              <a:off x="4866211" y="1821754"/>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2</a:t>
              </a:r>
            </a:p>
          </p:txBody>
        </p:sp>
        <p:sp>
          <p:nvSpPr>
            <p:cNvPr id="35" name="TextBox 34">
              <a:extLst>
                <a:ext uri="{FF2B5EF4-FFF2-40B4-BE49-F238E27FC236}">
                  <a16:creationId xmlns:a16="http://schemas.microsoft.com/office/drawing/2014/main" id="{72B2D541-4C06-CA4A-9B45-84D3215427C6}"/>
                </a:ext>
              </a:extLst>
            </p:cNvPr>
            <p:cNvSpPr txBox="1"/>
            <p:nvPr/>
          </p:nvSpPr>
          <p:spPr>
            <a:xfrm>
              <a:off x="6554019" y="1828796"/>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3</a:t>
              </a:r>
            </a:p>
          </p:txBody>
        </p:sp>
        <p:sp>
          <p:nvSpPr>
            <p:cNvPr id="36" name="TextBox 35">
              <a:extLst>
                <a:ext uri="{FF2B5EF4-FFF2-40B4-BE49-F238E27FC236}">
                  <a16:creationId xmlns:a16="http://schemas.microsoft.com/office/drawing/2014/main" id="{83AD3EE8-35AD-0A48-8613-66AB08A41693}"/>
                </a:ext>
              </a:extLst>
            </p:cNvPr>
            <p:cNvSpPr txBox="1"/>
            <p:nvPr/>
          </p:nvSpPr>
          <p:spPr>
            <a:xfrm>
              <a:off x="8110402" y="1828796"/>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4</a:t>
              </a:r>
            </a:p>
          </p:txBody>
        </p:sp>
        <p:sp>
          <p:nvSpPr>
            <p:cNvPr id="37" name="TextBox 36">
              <a:extLst>
                <a:ext uri="{FF2B5EF4-FFF2-40B4-BE49-F238E27FC236}">
                  <a16:creationId xmlns:a16="http://schemas.microsoft.com/office/drawing/2014/main" id="{942D6722-92D3-734E-852D-791A654ED3D9}"/>
                </a:ext>
              </a:extLst>
            </p:cNvPr>
            <p:cNvSpPr txBox="1"/>
            <p:nvPr/>
          </p:nvSpPr>
          <p:spPr>
            <a:xfrm>
              <a:off x="9737426" y="1822174"/>
              <a:ext cx="827471" cy="369332"/>
            </a:xfrm>
            <a:prstGeom prst="rect">
              <a:avLst/>
            </a:prstGeom>
            <a:noFill/>
          </p:spPr>
          <p:txBody>
            <a:bodyPr wrap="none" rtlCol="0">
              <a:spAutoFit/>
            </a:bodyPr>
            <a:lstStyle/>
            <a:p>
              <a:r>
                <a:rPr lang="en-US" i="1" dirty="0">
                  <a:solidFill>
                    <a:schemeClr val="tx1">
                      <a:lumMod val="50000"/>
                      <a:lumOff val="50000"/>
                    </a:schemeClr>
                  </a:solidFill>
                  <a:latin typeface="+mj-lt"/>
                </a:rPr>
                <a:t>Topic 5</a:t>
              </a:r>
            </a:p>
          </p:txBody>
        </p:sp>
      </p:grpSp>
    </p:spTree>
    <p:extLst>
      <p:ext uri="{BB962C8B-B14F-4D97-AF65-F5344CB8AC3E}">
        <p14:creationId xmlns:p14="http://schemas.microsoft.com/office/powerpoint/2010/main" val="41392821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1D479-1AE5-A543-9EFD-3D2C53B0236C}"/>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Topic Modeling Results</a:t>
            </a:r>
            <a:endParaRPr lang="en-US" dirty="0"/>
          </a:p>
        </p:txBody>
      </p:sp>
      <p:sp>
        <p:nvSpPr>
          <p:cNvPr id="3" name="Content Placeholder 2">
            <a:extLst>
              <a:ext uri="{FF2B5EF4-FFF2-40B4-BE49-F238E27FC236}">
                <a16:creationId xmlns:a16="http://schemas.microsoft.com/office/drawing/2014/main" id="{B6C02E55-C54D-5B41-9E69-818A145EFFCA}"/>
              </a:ext>
            </a:extLst>
          </p:cNvPr>
          <p:cNvSpPr>
            <a:spLocks noGrp="1"/>
          </p:cNvSpPr>
          <p:nvPr>
            <p:ph idx="1"/>
          </p:nvPr>
        </p:nvSpPr>
        <p:spPr/>
        <p:txBody>
          <a:bodyPr/>
          <a:lstStyle/>
          <a:p>
            <a:pPr marL="0" indent="0">
              <a:buNone/>
            </a:pPr>
            <a:endParaRPr lang="en-US" dirty="0">
              <a:solidFill>
                <a:schemeClr val="tx1">
                  <a:lumMod val="50000"/>
                  <a:lumOff val="50000"/>
                </a:schemeClr>
              </a:solidFill>
              <a:hlinkClick r:id="rId3">
                <a:extLst>
                  <a:ext uri="{A12FA001-AC4F-418D-AE19-62706E023703}">
                    <ahyp:hlinkClr xmlns:ahyp="http://schemas.microsoft.com/office/drawing/2018/hyperlinkcolor" val="tx"/>
                  </a:ext>
                </a:extLst>
              </a:hlinkClick>
            </a:endParaRPr>
          </a:p>
          <a:p>
            <a:pPr marL="0" indent="0">
              <a:buNone/>
            </a:pPr>
            <a:r>
              <a:rPr lang="en-US" dirty="0">
                <a:solidFill>
                  <a:schemeClr val="tx1">
                    <a:lumMod val="50000"/>
                    <a:lumOff val="50000"/>
                  </a:schemeClr>
                </a:solidFill>
                <a:hlinkClick r:id="rId3">
                  <a:extLst>
                    <a:ext uri="{A12FA001-AC4F-418D-AE19-62706E023703}">
                      <ahyp:hlinkClr xmlns:ahyp="http://schemas.microsoft.com/office/drawing/2018/hyperlinkcolor" val="tx"/>
                    </a:ext>
                  </a:extLst>
                </a:hlinkClick>
              </a:rPr>
              <a:t>pyLDAviz - Anti capital punishment posts</a:t>
            </a:r>
            <a:endParaRPr lang="en-US" dirty="0">
              <a:solidFill>
                <a:schemeClr val="tx1">
                  <a:lumMod val="50000"/>
                  <a:lumOff val="50000"/>
                </a:schemeClr>
              </a:solidFill>
            </a:endParaRPr>
          </a:p>
          <a:p>
            <a:pPr marL="0" indent="0">
              <a:buNone/>
            </a:pPr>
            <a:endParaRPr lang="en-US" dirty="0">
              <a:solidFill>
                <a:schemeClr val="tx1">
                  <a:lumMod val="50000"/>
                  <a:lumOff val="50000"/>
                </a:schemeClr>
              </a:solidFill>
              <a:hlinkClick r:id="rId4">
                <a:extLst>
                  <a:ext uri="{A12FA001-AC4F-418D-AE19-62706E023703}">
                    <ahyp:hlinkClr xmlns:ahyp="http://schemas.microsoft.com/office/drawing/2018/hyperlinkcolor" val="tx"/>
                  </a:ext>
                </a:extLst>
              </a:hlinkClick>
            </a:endParaRPr>
          </a:p>
          <a:p>
            <a:pPr marL="0" indent="0">
              <a:buNone/>
            </a:pPr>
            <a:endParaRPr lang="en-US" dirty="0">
              <a:solidFill>
                <a:schemeClr val="tx1">
                  <a:lumMod val="50000"/>
                  <a:lumOff val="50000"/>
                </a:schemeClr>
              </a:solidFill>
              <a:hlinkClick r:id="rId4">
                <a:extLst>
                  <a:ext uri="{A12FA001-AC4F-418D-AE19-62706E023703}">
                    <ahyp:hlinkClr xmlns:ahyp="http://schemas.microsoft.com/office/drawing/2018/hyperlinkcolor" val="tx"/>
                  </a:ext>
                </a:extLst>
              </a:hlinkClick>
            </a:endParaRPr>
          </a:p>
          <a:p>
            <a:pPr marL="0" indent="0">
              <a:buNone/>
            </a:pPr>
            <a:r>
              <a:rPr lang="en-US" dirty="0">
                <a:solidFill>
                  <a:schemeClr val="tx1">
                    <a:lumMod val="50000"/>
                    <a:lumOff val="50000"/>
                  </a:schemeClr>
                </a:solidFill>
                <a:hlinkClick r:id="rId4">
                  <a:extLst>
                    <a:ext uri="{A12FA001-AC4F-418D-AE19-62706E023703}">
                      <ahyp:hlinkClr xmlns:ahyp="http://schemas.microsoft.com/office/drawing/2018/hyperlinkcolor" val="tx"/>
                    </a:ext>
                  </a:extLst>
                </a:hlinkClick>
              </a:rPr>
              <a:t>pyLDAviz - Pro capital punishment posts</a:t>
            </a:r>
            <a:endParaRPr lang="en-US" dirty="0">
              <a:solidFill>
                <a:schemeClr val="tx1">
                  <a:lumMod val="50000"/>
                  <a:lumOff val="50000"/>
                </a:schemeClr>
              </a:solidFill>
            </a:endParaRPr>
          </a:p>
        </p:txBody>
      </p:sp>
    </p:spTree>
    <p:extLst>
      <p:ext uri="{BB962C8B-B14F-4D97-AF65-F5344CB8AC3E}">
        <p14:creationId xmlns:p14="http://schemas.microsoft.com/office/powerpoint/2010/main" val="2793072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45286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F1C3B-95EB-CA4A-B1D9-166F9F84AB45}"/>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Topic Modeling Results</a:t>
            </a:r>
            <a:endParaRPr lang="en-US" dirty="0"/>
          </a:p>
        </p:txBody>
      </p:sp>
      <p:sp>
        <p:nvSpPr>
          <p:cNvPr id="3" name="Content Placeholder 2">
            <a:extLst>
              <a:ext uri="{FF2B5EF4-FFF2-40B4-BE49-F238E27FC236}">
                <a16:creationId xmlns:a16="http://schemas.microsoft.com/office/drawing/2014/main" id="{E4EA70E1-1CE8-944B-B087-13883F94F095}"/>
              </a:ext>
            </a:extLst>
          </p:cNvPr>
          <p:cNvSpPr>
            <a:spLocks noGrp="1"/>
          </p:cNvSpPr>
          <p:nvPr>
            <p:ph idx="1"/>
          </p:nvPr>
        </p:nvSpPr>
        <p:spPr/>
        <p:txBody>
          <a:bodyPr/>
          <a:lstStyle/>
          <a:p>
            <a:pPr marL="0" indent="0">
              <a:buNone/>
            </a:pPr>
            <a:r>
              <a:rPr lang="en-US" dirty="0"/>
              <a:t>Working hypothesis</a:t>
            </a:r>
          </a:p>
          <a:p>
            <a:r>
              <a:rPr lang="en-US" dirty="0"/>
              <a:t>Reasoning governed by moral coherence more prevalent than statistical reasoning</a:t>
            </a:r>
          </a:p>
          <a:p>
            <a:endParaRPr lang="en-US" dirty="0"/>
          </a:p>
        </p:txBody>
      </p:sp>
    </p:spTree>
    <p:extLst>
      <p:ext uri="{BB962C8B-B14F-4D97-AF65-F5344CB8AC3E}">
        <p14:creationId xmlns:p14="http://schemas.microsoft.com/office/powerpoint/2010/main" val="34550843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4DC86-E3C8-C24D-B67B-135FDE2F1650}"/>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Follow-up Analyses</a:t>
            </a:r>
            <a:endParaRPr lang="en-US" dirty="0"/>
          </a:p>
        </p:txBody>
      </p:sp>
      <p:sp>
        <p:nvSpPr>
          <p:cNvPr id="3" name="Content Placeholder 2">
            <a:extLst>
              <a:ext uri="{FF2B5EF4-FFF2-40B4-BE49-F238E27FC236}">
                <a16:creationId xmlns:a16="http://schemas.microsoft.com/office/drawing/2014/main" id="{99BEE798-8EBE-1149-8DB7-C37C6BFD5F17}"/>
              </a:ext>
            </a:extLst>
          </p:cNvPr>
          <p:cNvSpPr>
            <a:spLocks noGrp="1"/>
          </p:cNvSpPr>
          <p:nvPr>
            <p:ph idx="1"/>
          </p:nvPr>
        </p:nvSpPr>
        <p:spPr/>
        <p:txBody>
          <a:bodyPr/>
          <a:lstStyle/>
          <a:p>
            <a:r>
              <a:rPr lang="en-US" dirty="0"/>
              <a:t>Presence of terms indicating </a:t>
            </a:r>
          </a:p>
          <a:p>
            <a:pPr lvl="1"/>
            <a:r>
              <a:rPr lang="en-US" dirty="0"/>
              <a:t>Moral Coherence </a:t>
            </a:r>
          </a:p>
          <a:p>
            <a:pPr lvl="1"/>
            <a:r>
              <a:rPr lang="en-US" dirty="0"/>
              <a:t>Statistical Reasoning</a:t>
            </a:r>
          </a:p>
          <a:p>
            <a:pPr marL="0" indent="0">
              <a:buNone/>
            </a:pPr>
            <a:endParaRPr lang="en-US" dirty="0"/>
          </a:p>
        </p:txBody>
      </p:sp>
    </p:spTree>
    <p:extLst>
      <p:ext uri="{BB962C8B-B14F-4D97-AF65-F5344CB8AC3E}">
        <p14:creationId xmlns:p14="http://schemas.microsoft.com/office/powerpoint/2010/main" val="18711241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14425-0B78-B547-B339-1489502E610C}"/>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Follow-up Analyses</a:t>
            </a:r>
            <a:endParaRPr lang="en-US" dirty="0"/>
          </a:p>
        </p:txBody>
      </p:sp>
      <p:sp>
        <p:nvSpPr>
          <p:cNvPr id="3" name="Content Placeholder 2">
            <a:extLst>
              <a:ext uri="{FF2B5EF4-FFF2-40B4-BE49-F238E27FC236}">
                <a16:creationId xmlns:a16="http://schemas.microsoft.com/office/drawing/2014/main" id="{F81AD00D-350C-5E40-89F8-6B04BC8A6829}"/>
              </a:ext>
            </a:extLst>
          </p:cNvPr>
          <p:cNvSpPr>
            <a:spLocks noGrp="1"/>
          </p:cNvSpPr>
          <p:nvPr>
            <p:ph idx="1"/>
          </p:nvPr>
        </p:nvSpPr>
        <p:spPr/>
        <p:txBody>
          <a:bodyPr/>
          <a:lstStyle/>
          <a:p>
            <a:pPr marL="0" indent="0">
              <a:buNone/>
            </a:pPr>
            <a:r>
              <a:rPr lang="en-US" dirty="0"/>
              <a:t>Moral Foundations Dictionary 2.0 </a:t>
            </a:r>
            <a:r>
              <a:rPr lang="en-US" sz="2400" dirty="0">
                <a:solidFill>
                  <a:schemeClr val="accent1"/>
                </a:solidFill>
              </a:rPr>
              <a:t>(</a:t>
            </a:r>
            <a:r>
              <a:rPr lang="en-US" sz="2400" dirty="0" err="1">
                <a:solidFill>
                  <a:schemeClr val="accent1"/>
                </a:solidFill>
              </a:rPr>
              <a:t>Grimer</a:t>
            </a:r>
            <a:r>
              <a:rPr lang="en-US" sz="2400" dirty="0">
                <a:solidFill>
                  <a:schemeClr val="accent1"/>
                </a:solidFill>
              </a:rPr>
              <a:t>, </a:t>
            </a:r>
            <a:r>
              <a:rPr lang="en-US" sz="2400" dirty="0" err="1">
                <a:solidFill>
                  <a:schemeClr val="accent1"/>
                </a:solidFill>
              </a:rPr>
              <a:t>Boghrati</a:t>
            </a:r>
            <a:r>
              <a:rPr lang="en-US" sz="2400" dirty="0">
                <a:solidFill>
                  <a:schemeClr val="accent1"/>
                </a:solidFill>
              </a:rPr>
              <a:t>, Haidt, Graham, &amp; </a:t>
            </a:r>
            <a:r>
              <a:rPr lang="en-US" sz="2400" dirty="0" err="1">
                <a:solidFill>
                  <a:schemeClr val="accent1"/>
                </a:solidFill>
              </a:rPr>
              <a:t>Dehgani</a:t>
            </a:r>
            <a:r>
              <a:rPr lang="en-US" sz="2400" dirty="0">
                <a:solidFill>
                  <a:schemeClr val="accent1"/>
                </a:solidFill>
              </a:rPr>
              <a:t>, 2019)</a:t>
            </a:r>
            <a:r>
              <a:rPr lang="en-US" sz="2400" dirty="0"/>
              <a:t>  </a:t>
            </a:r>
            <a:endParaRPr lang="en-US" dirty="0"/>
          </a:p>
          <a:p>
            <a:pPr lvl="1"/>
            <a:r>
              <a:rPr lang="en-US" dirty="0"/>
              <a:t>Example terms: </a:t>
            </a:r>
            <a:r>
              <a:rPr lang="en-US" dirty="0">
                <a:solidFill>
                  <a:schemeClr val="tx2"/>
                </a:solidFill>
              </a:rPr>
              <a:t>kindness (care + virtue), cheat (fairness + vice)</a:t>
            </a:r>
          </a:p>
          <a:p>
            <a:pPr marL="914400" lvl="2" indent="0">
              <a:buNone/>
            </a:pPr>
            <a:endParaRPr lang="en-US" dirty="0">
              <a:solidFill>
                <a:schemeClr val="tx2"/>
              </a:solidFill>
            </a:endParaRPr>
          </a:p>
          <a:p>
            <a:pPr marL="0" indent="0">
              <a:buNone/>
            </a:pPr>
            <a:r>
              <a:rPr lang="en-US" dirty="0"/>
              <a:t>Statistical Reasoning Dictionary</a:t>
            </a:r>
          </a:p>
          <a:p>
            <a:pPr lvl="1"/>
            <a:r>
              <a:rPr lang="en-US" dirty="0"/>
              <a:t>Example terms: </a:t>
            </a:r>
            <a:r>
              <a:rPr lang="en-US" dirty="0">
                <a:solidFill>
                  <a:schemeClr val="tx2"/>
                </a:solidFill>
              </a:rPr>
              <a:t>percent, data, sample, rate, cost</a:t>
            </a:r>
          </a:p>
          <a:p>
            <a:endParaRPr lang="en-US" dirty="0"/>
          </a:p>
        </p:txBody>
      </p:sp>
    </p:spTree>
    <p:extLst>
      <p:ext uri="{BB962C8B-B14F-4D97-AF65-F5344CB8AC3E}">
        <p14:creationId xmlns:p14="http://schemas.microsoft.com/office/powerpoint/2010/main" val="42633258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7740-41DB-A04D-BABE-E49D268FD9D3}"/>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Follow-up Analyses</a:t>
            </a:r>
            <a:endParaRPr lang="en-US" dirty="0"/>
          </a:p>
        </p:txBody>
      </p:sp>
      <p:pic>
        <p:nvPicPr>
          <p:cNvPr id="13" name="Content Placeholder 12">
            <a:extLst>
              <a:ext uri="{FF2B5EF4-FFF2-40B4-BE49-F238E27FC236}">
                <a16:creationId xmlns:a16="http://schemas.microsoft.com/office/drawing/2014/main" id="{393BD934-5A32-754C-A259-1F392FECDD02}"/>
              </a:ext>
            </a:extLst>
          </p:cNvPr>
          <p:cNvPicPr>
            <a:picLocks noGrp="1" noChangeAspect="1"/>
          </p:cNvPicPr>
          <p:nvPr>
            <p:ph idx="1"/>
          </p:nvPr>
        </p:nvPicPr>
        <p:blipFill>
          <a:blip r:embed="rId3"/>
          <a:stretch>
            <a:fillRect/>
          </a:stretch>
        </p:blipFill>
        <p:spPr>
          <a:xfrm>
            <a:off x="2227981" y="1690688"/>
            <a:ext cx="7736037" cy="4598644"/>
          </a:xfrm>
        </p:spPr>
      </p:pic>
      <p:sp>
        <p:nvSpPr>
          <p:cNvPr id="3" name="Rectangle 2">
            <a:extLst>
              <a:ext uri="{FF2B5EF4-FFF2-40B4-BE49-F238E27FC236}">
                <a16:creationId xmlns:a16="http://schemas.microsoft.com/office/drawing/2014/main" id="{A9047A11-C1E4-424A-9F12-BA10F3A47C6C}"/>
              </a:ext>
            </a:extLst>
          </p:cNvPr>
          <p:cNvSpPr/>
          <p:nvPr/>
        </p:nvSpPr>
        <p:spPr>
          <a:xfrm>
            <a:off x="3700131" y="1977656"/>
            <a:ext cx="3072810" cy="30196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83570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87740-41DB-A04D-BABE-E49D268FD9D3}"/>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Follow-up Analyses</a:t>
            </a:r>
            <a:endParaRPr lang="en-US" dirty="0"/>
          </a:p>
        </p:txBody>
      </p:sp>
      <p:pic>
        <p:nvPicPr>
          <p:cNvPr id="13" name="Content Placeholder 12">
            <a:extLst>
              <a:ext uri="{FF2B5EF4-FFF2-40B4-BE49-F238E27FC236}">
                <a16:creationId xmlns:a16="http://schemas.microsoft.com/office/drawing/2014/main" id="{393BD934-5A32-754C-A259-1F392FECDD02}"/>
              </a:ext>
            </a:extLst>
          </p:cNvPr>
          <p:cNvPicPr>
            <a:picLocks noGrp="1" noChangeAspect="1"/>
          </p:cNvPicPr>
          <p:nvPr>
            <p:ph idx="1"/>
          </p:nvPr>
        </p:nvPicPr>
        <p:blipFill>
          <a:blip r:embed="rId3"/>
          <a:stretch>
            <a:fillRect/>
          </a:stretch>
        </p:blipFill>
        <p:spPr>
          <a:xfrm>
            <a:off x="2227981" y="1690688"/>
            <a:ext cx="7736037" cy="4598644"/>
          </a:xfrm>
        </p:spPr>
      </p:pic>
    </p:spTree>
    <p:extLst>
      <p:ext uri="{BB962C8B-B14F-4D97-AF65-F5344CB8AC3E}">
        <p14:creationId xmlns:p14="http://schemas.microsoft.com/office/powerpoint/2010/main" val="34276255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EE947-632C-0E4B-9FBD-88FE88865171}"/>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Exploratory Analysis</a:t>
            </a:r>
            <a:endParaRPr lang="en-US" dirty="0"/>
          </a:p>
        </p:txBody>
      </p:sp>
      <p:sp>
        <p:nvSpPr>
          <p:cNvPr id="3" name="Content Placeholder 2">
            <a:extLst>
              <a:ext uri="{FF2B5EF4-FFF2-40B4-BE49-F238E27FC236}">
                <a16:creationId xmlns:a16="http://schemas.microsoft.com/office/drawing/2014/main" id="{B80E09CC-ACA0-AE49-BACB-59F2369DF31E}"/>
              </a:ext>
            </a:extLst>
          </p:cNvPr>
          <p:cNvSpPr>
            <a:spLocks noGrp="1"/>
          </p:cNvSpPr>
          <p:nvPr>
            <p:ph idx="1"/>
          </p:nvPr>
        </p:nvSpPr>
        <p:spPr/>
        <p:txBody>
          <a:bodyPr/>
          <a:lstStyle/>
          <a:p>
            <a:r>
              <a:rPr lang="en-US" dirty="0"/>
              <a:t>People are using moral terms more than statistical terms</a:t>
            </a:r>
          </a:p>
          <a:p>
            <a:pPr marL="0" indent="0">
              <a:buNone/>
            </a:pPr>
            <a:endParaRPr lang="en-US" dirty="0"/>
          </a:p>
          <a:p>
            <a:pPr marL="0" indent="0">
              <a:buNone/>
            </a:pPr>
            <a:r>
              <a:rPr lang="en-US" dirty="0">
                <a:solidFill>
                  <a:schemeClr val="tx1">
                    <a:lumMod val="50000"/>
                    <a:lumOff val="50000"/>
                  </a:schemeClr>
                </a:solidFill>
              </a:rPr>
              <a:t>Remaining Questions</a:t>
            </a:r>
          </a:p>
          <a:p>
            <a:r>
              <a:rPr lang="en-US" dirty="0"/>
              <a:t>Do people refer to some moral constructs more than others? </a:t>
            </a:r>
          </a:p>
          <a:p>
            <a:r>
              <a:rPr lang="en-US" dirty="0"/>
              <a:t>How does moral term usage vary by political stance</a:t>
            </a:r>
          </a:p>
          <a:p>
            <a:endParaRPr lang="en-US" dirty="0"/>
          </a:p>
          <a:p>
            <a:endParaRPr lang="en-US" dirty="0"/>
          </a:p>
        </p:txBody>
      </p:sp>
    </p:spTree>
    <p:extLst>
      <p:ext uri="{BB962C8B-B14F-4D97-AF65-F5344CB8AC3E}">
        <p14:creationId xmlns:p14="http://schemas.microsoft.com/office/powerpoint/2010/main" val="29009981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C1B29-A901-0947-84AD-EF25D50C82E3}"/>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Exploratory Analysis</a:t>
            </a:r>
            <a:endParaRPr lang="en-US" dirty="0"/>
          </a:p>
        </p:txBody>
      </p:sp>
      <p:pic>
        <p:nvPicPr>
          <p:cNvPr id="11" name="Content Placeholder 10">
            <a:extLst>
              <a:ext uri="{FF2B5EF4-FFF2-40B4-BE49-F238E27FC236}">
                <a16:creationId xmlns:a16="http://schemas.microsoft.com/office/drawing/2014/main" id="{74B941F4-6CE2-AA49-B2C7-4525680D5CA3}"/>
              </a:ext>
            </a:extLst>
          </p:cNvPr>
          <p:cNvPicPr>
            <a:picLocks noGrp="1" noChangeAspect="1"/>
          </p:cNvPicPr>
          <p:nvPr>
            <p:ph idx="1"/>
          </p:nvPr>
        </p:nvPicPr>
        <p:blipFill>
          <a:blip r:embed="rId3"/>
          <a:stretch>
            <a:fillRect/>
          </a:stretch>
        </p:blipFill>
        <p:spPr>
          <a:xfrm>
            <a:off x="1586959" y="1690688"/>
            <a:ext cx="9018081" cy="3829106"/>
          </a:xfrm>
        </p:spPr>
      </p:pic>
      <p:sp>
        <p:nvSpPr>
          <p:cNvPr id="3" name="Rectangle 2">
            <a:extLst>
              <a:ext uri="{FF2B5EF4-FFF2-40B4-BE49-F238E27FC236}">
                <a16:creationId xmlns:a16="http://schemas.microsoft.com/office/drawing/2014/main" id="{3917AA94-F102-A646-86E4-B93001479978}"/>
              </a:ext>
            </a:extLst>
          </p:cNvPr>
          <p:cNvSpPr/>
          <p:nvPr/>
        </p:nvSpPr>
        <p:spPr>
          <a:xfrm>
            <a:off x="2434856" y="2158409"/>
            <a:ext cx="3848986" cy="26475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1347F4B-EC00-324F-914A-205F8CE45857}"/>
              </a:ext>
            </a:extLst>
          </p:cNvPr>
          <p:cNvSpPr/>
          <p:nvPr/>
        </p:nvSpPr>
        <p:spPr>
          <a:xfrm>
            <a:off x="6507126" y="2169845"/>
            <a:ext cx="3936236" cy="26475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78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C1B29-A901-0947-84AD-EF25D50C82E3}"/>
              </a:ext>
            </a:extLst>
          </p:cNvPr>
          <p:cNvSpPr>
            <a:spLocks noGrp="1"/>
          </p:cNvSpPr>
          <p:nvPr>
            <p:ph type="title"/>
          </p:nvPr>
        </p:nvSpPr>
        <p:spPr/>
        <p:txBody>
          <a:bodyPr/>
          <a:lstStyle/>
          <a:p>
            <a:r>
              <a:rPr lang="en-US" dirty="0"/>
              <a:t>Crowdsourcing Study: </a:t>
            </a:r>
            <a:r>
              <a:rPr lang="en-US" i="1" dirty="0">
                <a:solidFill>
                  <a:schemeClr val="tx1">
                    <a:lumMod val="50000"/>
                    <a:lumOff val="50000"/>
                  </a:schemeClr>
                </a:solidFill>
              </a:rPr>
              <a:t>Exploratory Analysis</a:t>
            </a:r>
            <a:endParaRPr lang="en-US" dirty="0"/>
          </a:p>
        </p:txBody>
      </p:sp>
      <p:pic>
        <p:nvPicPr>
          <p:cNvPr id="11" name="Content Placeholder 10">
            <a:extLst>
              <a:ext uri="{FF2B5EF4-FFF2-40B4-BE49-F238E27FC236}">
                <a16:creationId xmlns:a16="http://schemas.microsoft.com/office/drawing/2014/main" id="{74B941F4-6CE2-AA49-B2C7-4525680D5CA3}"/>
              </a:ext>
            </a:extLst>
          </p:cNvPr>
          <p:cNvPicPr>
            <a:picLocks noGrp="1" noChangeAspect="1"/>
          </p:cNvPicPr>
          <p:nvPr>
            <p:ph idx="1"/>
          </p:nvPr>
        </p:nvPicPr>
        <p:blipFill>
          <a:blip r:embed="rId3"/>
          <a:stretch>
            <a:fillRect/>
          </a:stretch>
        </p:blipFill>
        <p:spPr>
          <a:xfrm>
            <a:off x="1586959" y="1690688"/>
            <a:ext cx="9018081" cy="3829106"/>
          </a:xfrm>
        </p:spPr>
      </p:pic>
    </p:spTree>
    <p:extLst>
      <p:ext uri="{BB962C8B-B14F-4D97-AF65-F5344CB8AC3E}">
        <p14:creationId xmlns:p14="http://schemas.microsoft.com/office/powerpoint/2010/main" val="38628180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4A1985B7-2AD1-674D-A877-DBC060598FD4}"/>
              </a:ext>
            </a:extLst>
          </p:cNvPr>
          <p:cNvGrpSpPr/>
          <p:nvPr/>
        </p:nvGrpSpPr>
        <p:grpSpPr>
          <a:xfrm>
            <a:off x="2782666" y="1392280"/>
            <a:ext cx="6626668" cy="5465720"/>
            <a:chOff x="2740616" y="1264689"/>
            <a:chExt cx="6710768" cy="5593311"/>
          </a:xfrm>
        </p:grpSpPr>
        <p:pic>
          <p:nvPicPr>
            <p:cNvPr id="11" name="Picture 10">
              <a:extLst>
                <a:ext uri="{FF2B5EF4-FFF2-40B4-BE49-F238E27FC236}">
                  <a16:creationId xmlns:a16="http://schemas.microsoft.com/office/drawing/2014/main" id="{5A5474E8-FF3B-0149-BFAF-6BB35594A397}"/>
                </a:ext>
              </a:extLst>
            </p:cNvPr>
            <p:cNvPicPr>
              <a:picLocks noChangeAspect="1"/>
            </p:cNvPicPr>
            <p:nvPr/>
          </p:nvPicPr>
          <p:blipFill>
            <a:blip r:embed="rId3"/>
            <a:stretch>
              <a:fillRect/>
            </a:stretch>
          </p:blipFill>
          <p:spPr>
            <a:xfrm>
              <a:off x="2740616" y="1264689"/>
              <a:ext cx="6710768" cy="2849414"/>
            </a:xfrm>
            <a:prstGeom prst="rect">
              <a:avLst/>
            </a:prstGeom>
          </p:spPr>
        </p:pic>
        <p:pic>
          <p:nvPicPr>
            <p:cNvPr id="7" name="Picture 6">
              <a:extLst>
                <a:ext uri="{FF2B5EF4-FFF2-40B4-BE49-F238E27FC236}">
                  <a16:creationId xmlns:a16="http://schemas.microsoft.com/office/drawing/2014/main" id="{F735FBF3-645C-0340-A140-59152F411572}"/>
                </a:ext>
              </a:extLst>
            </p:cNvPr>
            <p:cNvPicPr>
              <a:picLocks noChangeAspect="1"/>
            </p:cNvPicPr>
            <p:nvPr/>
          </p:nvPicPr>
          <p:blipFill>
            <a:blip r:embed="rId4"/>
            <a:stretch>
              <a:fillRect/>
            </a:stretch>
          </p:blipFill>
          <p:spPr>
            <a:xfrm>
              <a:off x="2740616" y="4008586"/>
              <a:ext cx="6710768" cy="2849414"/>
            </a:xfrm>
            <a:prstGeom prst="rect">
              <a:avLst/>
            </a:prstGeom>
          </p:spPr>
        </p:pic>
      </p:grpSp>
      <p:sp>
        <p:nvSpPr>
          <p:cNvPr id="12" name="Title 1">
            <a:extLst>
              <a:ext uri="{FF2B5EF4-FFF2-40B4-BE49-F238E27FC236}">
                <a16:creationId xmlns:a16="http://schemas.microsoft.com/office/drawing/2014/main" id="{9EB7E178-C7D0-364F-BE72-A2FCFC9D0BAD}"/>
              </a:ext>
            </a:extLst>
          </p:cNvPr>
          <p:cNvSpPr>
            <a:spLocks noGrp="1"/>
          </p:cNvSpPr>
          <p:nvPr>
            <p:ph type="title"/>
          </p:nvPr>
        </p:nvSpPr>
        <p:spPr>
          <a:xfrm>
            <a:off x="838200" y="365125"/>
            <a:ext cx="10515600" cy="1325563"/>
          </a:xfrm>
        </p:spPr>
        <p:txBody>
          <a:bodyPr/>
          <a:lstStyle/>
          <a:p>
            <a:r>
              <a:rPr lang="en-US" dirty="0"/>
              <a:t>Crowdsourcing Study: </a:t>
            </a:r>
            <a:r>
              <a:rPr lang="en-US" i="1" dirty="0">
                <a:solidFill>
                  <a:schemeClr val="tx1">
                    <a:lumMod val="50000"/>
                    <a:lumOff val="50000"/>
                  </a:schemeClr>
                </a:solidFill>
              </a:rPr>
              <a:t>Follow-up Analyses</a:t>
            </a:r>
            <a:endParaRPr lang="en-US" dirty="0"/>
          </a:p>
        </p:txBody>
      </p:sp>
    </p:spTree>
    <p:extLst>
      <p:ext uri="{BB962C8B-B14F-4D97-AF65-F5344CB8AC3E}">
        <p14:creationId xmlns:p14="http://schemas.microsoft.com/office/powerpoint/2010/main" val="13530702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F82F7-C7B5-F947-99EC-A0B33163DD18}"/>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1F5E4F16-779F-244A-A71D-ACE1DE43DCBB}"/>
              </a:ext>
            </a:extLst>
          </p:cNvPr>
          <p:cNvSpPr>
            <a:spLocks noGrp="1"/>
          </p:cNvSpPr>
          <p:nvPr>
            <p:ph idx="1"/>
          </p:nvPr>
        </p:nvSpPr>
        <p:spPr/>
        <p:txBody>
          <a:bodyPr/>
          <a:lstStyle/>
          <a:p>
            <a:pPr marL="0" indent="0">
              <a:buNone/>
            </a:pPr>
            <a:r>
              <a:rPr lang="en-US" dirty="0">
                <a:solidFill>
                  <a:schemeClr val="tx1">
                    <a:lumMod val="50000"/>
                    <a:lumOff val="50000"/>
                  </a:schemeClr>
                </a:solidFill>
              </a:rPr>
              <a:t>What We Found</a:t>
            </a:r>
          </a:p>
          <a:p>
            <a:r>
              <a:rPr lang="en-US" dirty="0"/>
              <a:t>Used naturalistic data to examine capital punishment attitudes</a:t>
            </a:r>
          </a:p>
          <a:p>
            <a:r>
              <a:rPr lang="en-US" dirty="0"/>
              <a:t>Moral coherence more prominent than statistical reasoning</a:t>
            </a:r>
          </a:p>
          <a:p>
            <a:endParaRPr lang="en-US" dirty="0"/>
          </a:p>
          <a:p>
            <a:pPr marL="0" indent="0">
              <a:buNone/>
            </a:pPr>
            <a:endParaRPr lang="en-US" dirty="0"/>
          </a:p>
        </p:txBody>
      </p:sp>
    </p:spTree>
    <p:extLst>
      <p:ext uri="{BB962C8B-B14F-4D97-AF65-F5344CB8AC3E}">
        <p14:creationId xmlns:p14="http://schemas.microsoft.com/office/powerpoint/2010/main" val="1617870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social media post&#10;&#10;Description automatically generated">
            <a:extLst>
              <a:ext uri="{FF2B5EF4-FFF2-40B4-BE49-F238E27FC236}">
                <a16:creationId xmlns:a16="http://schemas.microsoft.com/office/drawing/2014/main" id="{DD087411-7C65-DC4D-BD9E-69909E544E3C}"/>
              </a:ext>
            </a:extLst>
          </p:cNvPr>
          <p:cNvPicPr>
            <a:picLocks noChangeAspect="1"/>
          </p:cNvPicPr>
          <p:nvPr/>
        </p:nvPicPr>
        <p:blipFill>
          <a:blip r:embed="rId3"/>
          <a:stretch>
            <a:fillRect/>
          </a:stretch>
        </p:blipFill>
        <p:spPr>
          <a:xfrm>
            <a:off x="0" y="167840"/>
            <a:ext cx="12192000" cy="6522319"/>
          </a:xfrm>
          <a:prstGeom prst="rect">
            <a:avLst/>
          </a:prstGeom>
        </p:spPr>
      </p:pic>
    </p:spTree>
    <p:extLst>
      <p:ext uri="{BB962C8B-B14F-4D97-AF65-F5344CB8AC3E}">
        <p14:creationId xmlns:p14="http://schemas.microsoft.com/office/powerpoint/2010/main" val="7831236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F82F7-C7B5-F947-99EC-A0B33163DD18}"/>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1F5E4F16-779F-244A-A71D-ACE1DE43DCBB}"/>
              </a:ext>
            </a:extLst>
          </p:cNvPr>
          <p:cNvSpPr>
            <a:spLocks noGrp="1"/>
          </p:cNvSpPr>
          <p:nvPr>
            <p:ph idx="1"/>
          </p:nvPr>
        </p:nvSpPr>
        <p:spPr/>
        <p:txBody>
          <a:bodyPr>
            <a:normAutofit lnSpcReduction="10000"/>
          </a:bodyPr>
          <a:lstStyle/>
          <a:p>
            <a:pPr marL="0" indent="0">
              <a:buNone/>
            </a:pPr>
            <a:r>
              <a:rPr lang="en-US" dirty="0">
                <a:solidFill>
                  <a:schemeClr val="tx1">
                    <a:lumMod val="50000"/>
                    <a:lumOff val="50000"/>
                  </a:schemeClr>
                </a:solidFill>
              </a:rPr>
              <a:t>What We Found</a:t>
            </a:r>
          </a:p>
          <a:p>
            <a:r>
              <a:rPr lang="en-US" dirty="0"/>
              <a:t>Used naturalistic data to examine capital punishment attitudes</a:t>
            </a:r>
          </a:p>
          <a:p>
            <a:r>
              <a:rPr lang="en-US" dirty="0"/>
              <a:t>Moral coherence more prominent than statistical reasoning</a:t>
            </a:r>
          </a:p>
          <a:p>
            <a:endParaRPr lang="en-US" dirty="0"/>
          </a:p>
          <a:p>
            <a:pPr marL="0" indent="0">
              <a:buNone/>
            </a:pPr>
            <a:r>
              <a:rPr lang="en-US" dirty="0">
                <a:solidFill>
                  <a:schemeClr val="tx1">
                    <a:lumMod val="50000"/>
                    <a:lumOff val="50000"/>
                  </a:schemeClr>
                </a:solidFill>
              </a:rPr>
              <a:t>Limitations + Future Directions</a:t>
            </a:r>
          </a:p>
          <a:p>
            <a:r>
              <a:rPr lang="en-US" dirty="0"/>
              <a:t>Is the dataset representative</a:t>
            </a:r>
            <a:r>
              <a:rPr lang="en-US" sz="2400" dirty="0">
                <a:solidFill>
                  <a:schemeClr val="accent1"/>
                </a:solidFill>
              </a:rPr>
              <a:t> </a:t>
            </a:r>
            <a:r>
              <a:rPr lang="en-US" sz="2400" dirty="0">
                <a:solidFill>
                  <a:schemeClr val="accent1">
                    <a:lumMod val="60000"/>
                    <a:lumOff val="40000"/>
                  </a:schemeClr>
                </a:solidFill>
              </a:rPr>
              <a:t>(e.g., Priniski &amp; Horne, 2019)</a:t>
            </a:r>
            <a:r>
              <a:rPr lang="en-US" dirty="0"/>
              <a:t>?</a:t>
            </a:r>
          </a:p>
          <a:p>
            <a:r>
              <a:rPr lang="en-US" dirty="0"/>
              <a:t>Did our models overfit? </a:t>
            </a:r>
          </a:p>
          <a:p>
            <a:r>
              <a:rPr lang="en-US" dirty="0"/>
              <a:t>Empirical work on developing interventions</a:t>
            </a:r>
          </a:p>
          <a:p>
            <a:pPr lvl="1"/>
            <a:r>
              <a:rPr lang="en-US" dirty="0"/>
              <a:t>Target amenable beliefs </a:t>
            </a:r>
          </a:p>
          <a:p>
            <a:endParaRPr lang="en-US" dirty="0"/>
          </a:p>
        </p:txBody>
      </p:sp>
    </p:spTree>
    <p:extLst>
      <p:ext uri="{BB962C8B-B14F-4D97-AF65-F5344CB8AC3E}">
        <p14:creationId xmlns:p14="http://schemas.microsoft.com/office/powerpoint/2010/main" val="20559789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4914B-66CD-BF4B-AC0E-EA7E4C49CF07}"/>
              </a:ext>
            </a:extLst>
          </p:cNvPr>
          <p:cNvSpPr>
            <a:spLocks noGrp="1"/>
          </p:cNvSpPr>
          <p:nvPr>
            <p:ph type="title"/>
          </p:nvPr>
        </p:nvSpPr>
        <p:spPr/>
        <p:txBody>
          <a:bodyPr/>
          <a:lstStyle/>
          <a:p>
            <a:pPr algn="ctr"/>
            <a:r>
              <a:rPr lang="en-US" dirty="0"/>
              <a:t>Acknowledgements</a:t>
            </a:r>
          </a:p>
        </p:txBody>
      </p:sp>
      <p:sp>
        <p:nvSpPr>
          <p:cNvPr id="3" name="Content Placeholder 2">
            <a:extLst>
              <a:ext uri="{FF2B5EF4-FFF2-40B4-BE49-F238E27FC236}">
                <a16:creationId xmlns:a16="http://schemas.microsoft.com/office/drawing/2014/main" id="{C61F71AA-E313-E947-8D0F-ED7801E453D5}"/>
              </a:ext>
            </a:extLst>
          </p:cNvPr>
          <p:cNvSpPr>
            <a:spLocks noGrp="1"/>
          </p:cNvSpPr>
          <p:nvPr>
            <p:ph idx="1"/>
          </p:nvPr>
        </p:nvSpPr>
        <p:spPr/>
        <p:txBody>
          <a:bodyPr>
            <a:normAutofit/>
          </a:bodyPr>
          <a:lstStyle/>
          <a:p>
            <a:pPr marL="0" indent="0" algn="ctr">
              <a:buNone/>
            </a:pPr>
            <a:r>
              <a:rPr lang="en-US" dirty="0"/>
              <a:t>Keith Holyoak </a:t>
            </a:r>
            <a:r>
              <a:rPr lang="en-US" i="1" dirty="0">
                <a:solidFill>
                  <a:schemeClr val="bg2">
                    <a:lumMod val="90000"/>
                  </a:schemeClr>
                </a:solidFill>
              </a:rPr>
              <a:t>UCLA</a:t>
            </a:r>
          </a:p>
          <a:p>
            <a:pPr marL="0" indent="0" algn="ctr">
              <a:buNone/>
            </a:pPr>
            <a:r>
              <a:rPr lang="en-US" dirty="0"/>
              <a:t>Hongjing Lu </a:t>
            </a:r>
            <a:r>
              <a:rPr lang="en-US" i="1" dirty="0">
                <a:solidFill>
                  <a:schemeClr val="bg2">
                    <a:lumMod val="90000"/>
                  </a:schemeClr>
                </a:solidFill>
              </a:rPr>
              <a:t>UCLA</a:t>
            </a:r>
          </a:p>
          <a:p>
            <a:pPr marL="0" indent="0" algn="ctr">
              <a:buNone/>
            </a:pPr>
            <a:r>
              <a:rPr lang="en-US" dirty="0"/>
              <a:t>Zach Horne </a:t>
            </a:r>
            <a:r>
              <a:rPr lang="en-US" i="1" dirty="0">
                <a:solidFill>
                  <a:schemeClr val="bg2">
                    <a:lumMod val="90000"/>
                  </a:schemeClr>
                </a:solidFill>
              </a:rPr>
              <a:t>University of Edinburgh</a:t>
            </a:r>
          </a:p>
          <a:p>
            <a:pPr marL="0" indent="0" algn="ctr">
              <a:buNone/>
            </a:pPr>
            <a:r>
              <a:rPr lang="en-US" dirty="0"/>
              <a:t>Bethany </a:t>
            </a:r>
            <a:r>
              <a:rPr lang="en-US" dirty="0" err="1"/>
              <a:t>Growns</a:t>
            </a:r>
            <a:r>
              <a:rPr lang="en-US" dirty="0"/>
              <a:t> </a:t>
            </a:r>
            <a:r>
              <a:rPr lang="en-US" i="1" dirty="0">
                <a:solidFill>
                  <a:schemeClr val="bg2">
                    <a:lumMod val="90000"/>
                  </a:schemeClr>
                </a:solidFill>
              </a:rPr>
              <a:t>Arizona State University</a:t>
            </a:r>
          </a:p>
          <a:p>
            <a:pPr marL="0" indent="0" algn="ctr">
              <a:buNone/>
            </a:pPr>
            <a:r>
              <a:rPr lang="en-US" dirty="0"/>
              <a:t>Sara Jaramillo </a:t>
            </a:r>
            <a:r>
              <a:rPr lang="en-US" i="1" dirty="0">
                <a:solidFill>
                  <a:schemeClr val="bg2">
                    <a:lumMod val="90000"/>
                  </a:schemeClr>
                </a:solidFill>
              </a:rPr>
              <a:t>University of Pittsburgh </a:t>
            </a:r>
          </a:p>
          <a:p>
            <a:pPr marL="0" indent="0" algn="ctr">
              <a:buNone/>
            </a:pPr>
            <a:r>
              <a:rPr lang="en-US" dirty="0"/>
              <a:t>Emily Line </a:t>
            </a:r>
            <a:r>
              <a:rPr lang="en-US" i="1" dirty="0">
                <a:solidFill>
                  <a:schemeClr val="bg2">
                    <a:lumMod val="90000"/>
                  </a:schemeClr>
                </a:solidFill>
              </a:rPr>
              <a:t>University of Illinois </a:t>
            </a:r>
          </a:p>
          <a:p>
            <a:pPr marL="0" indent="0" algn="ctr">
              <a:buNone/>
            </a:pPr>
            <a:r>
              <a:rPr lang="en-US" dirty="0"/>
              <a:t>Patricia </a:t>
            </a:r>
            <a:r>
              <a:rPr lang="en-US" dirty="0" err="1"/>
              <a:t>Mirabile</a:t>
            </a:r>
            <a:r>
              <a:rPr lang="en-US" dirty="0"/>
              <a:t> </a:t>
            </a:r>
            <a:r>
              <a:rPr lang="en-US" i="1" dirty="0">
                <a:solidFill>
                  <a:schemeClr val="bg2">
                    <a:lumMod val="90000"/>
                  </a:schemeClr>
                </a:solidFill>
              </a:rPr>
              <a:t>University of Amsterdam</a:t>
            </a:r>
          </a:p>
          <a:p>
            <a:endParaRPr lang="en-US" dirty="0"/>
          </a:p>
        </p:txBody>
      </p:sp>
    </p:spTree>
    <p:extLst>
      <p:ext uri="{BB962C8B-B14F-4D97-AF65-F5344CB8AC3E}">
        <p14:creationId xmlns:p14="http://schemas.microsoft.com/office/powerpoint/2010/main" val="4476209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5CF2BC71-4277-0941-9B6B-A43545892D17}"/>
              </a:ext>
            </a:extLst>
          </p:cNvPr>
          <p:cNvGrpSpPr/>
          <p:nvPr/>
        </p:nvGrpSpPr>
        <p:grpSpPr>
          <a:xfrm>
            <a:off x="1927834" y="2310184"/>
            <a:ext cx="7906904" cy="1989937"/>
            <a:chOff x="583573" y="3386869"/>
            <a:chExt cx="7906904" cy="1989937"/>
          </a:xfrm>
        </p:grpSpPr>
        <p:grpSp>
          <p:nvGrpSpPr>
            <p:cNvPr id="31" name="Group 30">
              <a:extLst>
                <a:ext uri="{FF2B5EF4-FFF2-40B4-BE49-F238E27FC236}">
                  <a16:creationId xmlns:a16="http://schemas.microsoft.com/office/drawing/2014/main" id="{5284251A-3A60-5547-89AD-50BEEDDA5D87}"/>
                </a:ext>
              </a:extLst>
            </p:cNvPr>
            <p:cNvGrpSpPr/>
            <p:nvPr/>
          </p:nvGrpSpPr>
          <p:grpSpPr>
            <a:xfrm>
              <a:off x="643702" y="4207801"/>
              <a:ext cx="7846775" cy="1169005"/>
              <a:chOff x="2176288" y="2183253"/>
              <a:chExt cx="7846775" cy="1169005"/>
            </a:xfrm>
          </p:grpSpPr>
          <p:grpSp>
            <p:nvGrpSpPr>
              <p:cNvPr id="28" name="Group 27">
                <a:extLst>
                  <a:ext uri="{FF2B5EF4-FFF2-40B4-BE49-F238E27FC236}">
                    <a16:creationId xmlns:a16="http://schemas.microsoft.com/office/drawing/2014/main" id="{77BBF4B7-1C47-614B-BD07-6CFADF6FC828}"/>
                  </a:ext>
                </a:extLst>
              </p:cNvPr>
              <p:cNvGrpSpPr/>
              <p:nvPr/>
            </p:nvGrpSpPr>
            <p:grpSpPr>
              <a:xfrm>
                <a:off x="3202852" y="2183253"/>
                <a:ext cx="6820211" cy="1169005"/>
                <a:chOff x="1343230" y="2152431"/>
                <a:chExt cx="6820211" cy="1169005"/>
              </a:xfrm>
            </p:grpSpPr>
            <p:grpSp>
              <p:nvGrpSpPr>
                <p:cNvPr id="17" name="Group 16">
                  <a:extLst>
                    <a:ext uri="{FF2B5EF4-FFF2-40B4-BE49-F238E27FC236}">
                      <a16:creationId xmlns:a16="http://schemas.microsoft.com/office/drawing/2014/main" id="{9A213103-BABA-5D4F-9DF1-8B3321D14C10}"/>
                    </a:ext>
                  </a:extLst>
                </p:cNvPr>
                <p:cNvGrpSpPr/>
                <p:nvPr/>
              </p:nvGrpSpPr>
              <p:grpSpPr>
                <a:xfrm>
                  <a:off x="1343230" y="2152431"/>
                  <a:ext cx="6820211" cy="708380"/>
                  <a:chOff x="1343230" y="2152431"/>
                  <a:chExt cx="6820211" cy="708380"/>
                </a:xfrm>
              </p:grpSpPr>
              <p:grpSp>
                <p:nvGrpSpPr>
                  <p:cNvPr id="12" name="Group 11">
                    <a:extLst>
                      <a:ext uri="{FF2B5EF4-FFF2-40B4-BE49-F238E27FC236}">
                        <a16:creationId xmlns:a16="http://schemas.microsoft.com/office/drawing/2014/main" id="{6461DD0A-3D7C-F045-BCB9-AAEB9C13681C}"/>
                      </a:ext>
                    </a:extLst>
                  </p:cNvPr>
                  <p:cNvGrpSpPr/>
                  <p:nvPr/>
                </p:nvGrpSpPr>
                <p:grpSpPr>
                  <a:xfrm>
                    <a:off x="1366889" y="2521764"/>
                    <a:ext cx="6736423" cy="339047"/>
                    <a:chOff x="927030" y="1731192"/>
                    <a:chExt cx="6736423" cy="339047"/>
                  </a:xfrm>
                </p:grpSpPr>
                <p:sp>
                  <p:nvSpPr>
                    <p:cNvPr id="4" name="Rectangle 3">
                      <a:extLst>
                        <a:ext uri="{FF2B5EF4-FFF2-40B4-BE49-F238E27FC236}">
                          <a16:creationId xmlns:a16="http://schemas.microsoft.com/office/drawing/2014/main" id="{CCC386AE-534B-334A-81A0-A4560B3EAF49}"/>
                        </a:ext>
                      </a:extLst>
                    </p:cNvPr>
                    <p:cNvSpPr/>
                    <p:nvPr/>
                  </p:nvSpPr>
                  <p:spPr>
                    <a:xfrm>
                      <a:off x="927030" y="1731194"/>
                      <a:ext cx="531121" cy="33904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mj-lt"/>
                        </a:rPr>
                        <a:t>6%</a:t>
                      </a:r>
                    </a:p>
                  </p:txBody>
                </p:sp>
                <p:sp>
                  <p:nvSpPr>
                    <p:cNvPr id="9" name="Rectangle 8">
                      <a:extLst>
                        <a:ext uri="{FF2B5EF4-FFF2-40B4-BE49-F238E27FC236}">
                          <a16:creationId xmlns:a16="http://schemas.microsoft.com/office/drawing/2014/main" id="{FE1F1076-DCAB-244F-8E63-C28CC02628CA}"/>
                        </a:ext>
                      </a:extLst>
                    </p:cNvPr>
                    <p:cNvSpPr/>
                    <p:nvPr/>
                  </p:nvSpPr>
                  <p:spPr>
                    <a:xfrm>
                      <a:off x="2605048" y="1731192"/>
                      <a:ext cx="1785348" cy="33904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27%</a:t>
                      </a:r>
                    </a:p>
                  </p:txBody>
                </p:sp>
                <p:sp>
                  <p:nvSpPr>
                    <p:cNvPr id="10" name="Rectangle 9">
                      <a:extLst>
                        <a:ext uri="{FF2B5EF4-FFF2-40B4-BE49-F238E27FC236}">
                          <a16:creationId xmlns:a16="http://schemas.microsoft.com/office/drawing/2014/main" id="{9B007426-B84D-8349-929F-6C84C025D777}"/>
                        </a:ext>
                      </a:extLst>
                    </p:cNvPr>
                    <p:cNvSpPr/>
                    <p:nvPr/>
                  </p:nvSpPr>
                  <p:spPr>
                    <a:xfrm>
                      <a:off x="4390396" y="1731192"/>
                      <a:ext cx="3273057" cy="339047"/>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51%</a:t>
                      </a:r>
                    </a:p>
                  </p:txBody>
                </p:sp>
                <p:sp>
                  <p:nvSpPr>
                    <p:cNvPr id="11" name="Rectangle 10">
                      <a:extLst>
                        <a:ext uri="{FF2B5EF4-FFF2-40B4-BE49-F238E27FC236}">
                          <a16:creationId xmlns:a16="http://schemas.microsoft.com/office/drawing/2014/main" id="{3956E0A3-48A1-BF42-93A5-B7AF6233D536}"/>
                        </a:ext>
                      </a:extLst>
                    </p:cNvPr>
                    <p:cNvSpPr/>
                    <p:nvPr/>
                  </p:nvSpPr>
                  <p:spPr>
                    <a:xfrm>
                      <a:off x="1450096" y="1731192"/>
                      <a:ext cx="1156684" cy="33904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16%</a:t>
                      </a:r>
                    </a:p>
                  </p:txBody>
                </p:sp>
              </p:grpSp>
              <p:sp>
                <p:nvSpPr>
                  <p:cNvPr id="13" name="TextBox 12">
                    <a:extLst>
                      <a:ext uri="{FF2B5EF4-FFF2-40B4-BE49-F238E27FC236}">
                        <a16:creationId xmlns:a16="http://schemas.microsoft.com/office/drawing/2014/main" id="{C590F5CD-01F2-D747-9EB7-987D63F568E2}"/>
                      </a:ext>
                    </a:extLst>
                  </p:cNvPr>
                  <p:cNvSpPr txBox="1"/>
                  <p:nvPr/>
                </p:nvSpPr>
                <p:spPr>
                  <a:xfrm>
                    <a:off x="1343230" y="2152431"/>
                    <a:ext cx="614271" cy="369332"/>
                  </a:xfrm>
                  <a:prstGeom prst="rect">
                    <a:avLst/>
                  </a:prstGeom>
                  <a:noFill/>
                </p:spPr>
                <p:txBody>
                  <a:bodyPr wrap="none" rtlCol="0">
                    <a:spAutoFit/>
                  </a:bodyPr>
                  <a:lstStyle/>
                  <a:p>
                    <a:r>
                      <a:rPr lang="en-US" b="1" dirty="0">
                        <a:latin typeface="+mj-lt"/>
                      </a:rPr>
                      <a:t>A lot</a:t>
                    </a:r>
                  </a:p>
                </p:txBody>
              </p:sp>
              <p:sp>
                <p:nvSpPr>
                  <p:cNvPr id="14" name="TextBox 13">
                    <a:extLst>
                      <a:ext uri="{FF2B5EF4-FFF2-40B4-BE49-F238E27FC236}">
                        <a16:creationId xmlns:a16="http://schemas.microsoft.com/office/drawing/2014/main" id="{B33B59B4-0643-4B47-AFA7-8DCA9A4FB3DC}"/>
                      </a:ext>
                    </a:extLst>
                  </p:cNvPr>
                  <p:cNvSpPr txBox="1"/>
                  <p:nvPr/>
                </p:nvSpPr>
                <p:spPr>
                  <a:xfrm>
                    <a:off x="2094284" y="2152431"/>
                    <a:ext cx="705642" cy="369332"/>
                  </a:xfrm>
                  <a:prstGeom prst="rect">
                    <a:avLst/>
                  </a:prstGeom>
                  <a:noFill/>
                </p:spPr>
                <p:txBody>
                  <a:bodyPr wrap="none" rtlCol="0">
                    <a:spAutoFit/>
                  </a:bodyPr>
                  <a:lstStyle/>
                  <a:p>
                    <a:r>
                      <a:rPr lang="en-US" b="1" dirty="0">
                        <a:latin typeface="+mj-lt"/>
                      </a:rPr>
                      <a:t>Some</a:t>
                    </a:r>
                  </a:p>
                </p:txBody>
              </p:sp>
              <p:sp>
                <p:nvSpPr>
                  <p:cNvPr id="15" name="TextBox 14">
                    <a:extLst>
                      <a:ext uri="{FF2B5EF4-FFF2-40B4-BE49-F238E27FC236}">
                        <a16:creationId xmlns:a16="http://schemas.microsoft.com/office/drawing/2014/main" id="{F5FC66D8-8E5D-C64C-B90D-CCC6BED0B682}"/>
                      </a:ext>
                    </a:extLst>
                  </p:cNvPr>
                  <p:cNvSpPr txBox="1"/>
                  <p:nvPr/>
                </p:nvSpPr>
                <p:spPr>
                  <a:xfrm>
                    <a:off x="3540767" y="2190904"/>
                    <a:ext cx="782394" cy="369332"/>
                  </a:xfrm>
                  <a:prstGeom prst="rect">
                    <a:avLst/>
                  </a:prstGeom>
                  <a:noFill/>
                </p:spPr>
                <p:txBody>
                  <a:bodyPr wrap="none" rtlCol="0">
                    <a:spAutoFit/>
                  </a:bodyPr>
                  <a:lstStyle/>
                  <a:p>
                    <a:r>
                      <a:rPr lang="en-US" b="1" dirty="0">
                        <a:latin typeface="+mj-lt"/>
                      </a:rPr>
                      <a:t>A little</a:t>
                    </a:r>
                  </a:p>
                </p:txBody>
              </p:sp>
              <p:sp>
                <p:nvSpPr>
                  <p:cNvPr id="16" name="TextBox 15">
                    <a:extLst>
                      <a:ext uri="{FF2B5EF4-FFF2-40B4-BE49-F238E27FC236}">
                        <a16:creationId xmlns:a16="http://schemas.microsoft.com/office/drawing/2014/main" id="{79FE1686-447B-F34B-906F-436E430A04A5}"/>
                      </a:ext>
                    </a:extLst>
                  </p:cNvPr>
                  <p:cNvSpPr txBox="1"/>
                  <p:nvPr/>
                </p:nvSpPr>
                <p:spPr>
                  <a:xfrm>
                    <a:off x="7477035" y="2152431"/>
                    <a:ext cx="686406" cy="369332"/>
                  </a:xfrm>
                  <a:prstGeom prst="rect">
                    <a:avLst/>
                  </a:prstGeom>
                  <a:noFill/>
                </p:spPr>
                <p:txBody>
                  <a:bodyPr wrap="none" rtlCol="0">
                    <a:spAutoFit/>
                  </a:bodyPr>
                  <a:lstStyle/>
                  <a:p>
                    <a:r>
                      <a:rPr lang="en-US" b="1" dirty="0">
                        <a:latin typeface="+mj-lt"/>
                      </a:rPr>
                      <a:t>None</a:t>
                    </a:r>
                  </a:p>
                </p:txBody>
              </p:sp>
            </p:grpSp>
            <p:grpSp>
              <p:nvGrpSpPr>
                <p:cNvPr id="19" name="Group 18">
                  <a:extLst>
                    <a:ext uri="{FF2B5EF4-FFF2-40B4-BE49-F238E27FC236}">
                      <a16:creationId xmlns:a16="http://schemas.microsoft.com/office/drawing/2014/main" id="{D70B87CD-E2C0-1C48-84DB-C11A3C5456E4}"/>
                    </a:ext>
                  </a:extLst>
                </p:cNvPr>
                <p:cNvGrpSpPr/>
                <p:nvPr/>
              </p:nvGrpSpPr>
              <p:grpSpPr>
                <a:xfrm>
                  <a:off x="1366888" y="2982387"/>
                  <a:ext cx="6736425" cy="339049"/>
                  <a:chOff x="927030" y="1731192"/>
                  <a:chExt cx="6736425" cy="339049"/>
                </a:xfrm>
              </p:grpSpPr>
              <p:sp>
                <p:nvSpPr>
                  <p:cNvPr id="24" name="Rectangle 23">
                    <a:extLst>
                      <a:ext uri="{FF2B5EF4-FFF2-40B4-BE49-F238E27FC236}">
                        <a16:creationId xmlns:a16="http://schemas.microsoft.com/office/drawing/2014/main" id="{7DCC8A45-52EB-CF48-A0E5-CB4D846FF146}"/>
                      </a:ext>
                    </a:extLst>
                  </p:cNvPr>
                  <p:cNvSpPr/>
                  <p:nvPr/>
                </p:nvSpPr>
                <p:spPr>
                  <a:xfrm>
                    <a:off x="927030" y="1731194"/>
                    <a:ext cx="591469" cy="33904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mj-lt"/>
                      </a:rPr>
                      <a:t>8</a:t>
                    </a:r>
                  </a:p>
                </p:txBody>
              </p:sp>
              <p:sp>
                <p:nvSpPr>
                  <p:cNvPr id="25" name="Rectangle 24">
                    <a:extLst>
                      <a:ext uri="{FF2B5EF4-FFF2-40B4-BE49-F238E27FC236}">
                        <a16:creationId xmlns:a16="http://schemas.microsoft.com/office/drawing/2014/main" id="{4124804D-DADF-B940-8B51-C8FA367043B6}"/>
                      </a:ext>
                    </a:extLst>
                  </p:cNvPr>
                  <p:cNvSpPr/>
                  <p:nvPr/>
                </p:nvSpPr>
                <p:spPr>
                  <a:xfrm>
                    <a:off x="2471698" y="1731192"/>
                    <a:ext cx="1612524" cy="33904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20</a:t>
                    </a:r>
                  </a:p>
                </p:txBody>
              </p:sp>
              <p:sp>
                <p:nvSpPr>
                  <p:cNvPr id="26" name="Rectangle 25">
                    <a:extLst>
                      <a:ext uri="{FF2B5EF4-FFF2-40B4-BE49-F238E27FC236}">
                        <a16:creationId xmlns:a16="http://schemas.microsoft.com/office/drawing/2014/main" id="{6EDB6E6C-2369-DB4E-8B35-9B4F614E3E85}"/>
                      </a:ext>
                    </a:extLst>
                  </p:cNvPr>
                  <p:cNvSpPr/>
                  <p:nvPr/>
                </p:nvSpPr>
                <p:spPr>
                  <a:xfrm>
                    <a:off x="4084223" y="1731192"/>
                    <a:ext cx="3579232" cy="339047"/>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60</a:t>
                    </a:r>
                  </a:p>
                </p:txBody>
              </p:sp>
              <p:sp>
                <p:nvSpPr>
                  <p:cNvPr id="27" name="Rectangle 26">
                    <a:extLst>
                      <a:ext uri="{FF2B5EF4-FFF2-40B4-BE49-F238E27FC236}">
                        <a16:creationId xmlns:a16="http://schemas.microsoft.com/office/drawing/2014/main" id="{F3215347-C61A-5149-B435-6B6AFCC70C63}"/>
                      </a:ext>
                    </a:extLst>
                  </p:cNvPr>
                  <p:cNvSpPr/>
                  <p:nvPr/>
                </p:nvSpPr>
                <p:spPr>
                  <a:xfrm>
                    <a:off x="1515248" y="1731192"/>
                    <a:ext cx="956449" cy="33904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11</a:t>
                    </a:r>
                  </a:p>
                </p:txBody>
              </p:sp>
            </p:grpSp>
          </p:grpSp>
          <p:sp>
            <p:nvSpPr>
              <p:cNvPr id="29" name="TextBox 28">
                <a:extLst>
                  <a:ext uri="{FF2B5EF4-FFF2-40B4-BE49-F238E27FC236}">
                    <a16:creationId xmlns:a16="http://schemas.microsoft.com/office/drawing/2014/main" id="{72BA8525-32DC-7349-A69B-35B16D39EE9F}"/>
                  </a:ext>
                </a:extLst>
              </p:cNvPr>
              <p:cNvSpPr txBox="1"/>
              <p:nvPr/>
            </p:nvSpPr>
            <p:spPr>
              <a:xfrm>
                <a:off x="2177718" y="2537443"/>
                <a:ext cx="1066510" cy="369332"/>
              </a:xfrm>
              <a:prstGeom prst="rect">
                <a:avLst/>
              </a:prstGeom>
              <a:noFill/>
            </p:spPr>
            <p:txBody>
              <a:bodyPr wrap="none" rtlCol="0">
                <a:spAutoFit/>
              </a:bodyPr>
              <a:lstStyle/>
              <a:p>
                <a:r>
                  <a:rPr lang="en-US" dirty="0">
                    <a:latin typeface="+mj-lt"/>
                  </a:rPr>
                  <a:t>Facebook</a:t>
                </a:r>
              </a:p>
            </p:txBody>
          </p:sp>
          <p:sp>
            <p:nvSpPr>
              <p:cNvPr id="30" name="TextBox 29">
                <a:extLst>
                  <a:ext uri="{FF2B5EF4-FFF2-40B4-BE49-F238E27FC236}">
                    <a16:creationId xmlns:a16="http://schemas.microsoft.com/office/drawing/2014/main" id="{A849C11B-A3BA-A947-9E91-0F6C4EB9855D}"/>
                  </a:ext>
                </a:extLst>
              </p:cNvPr>
              <p:cNvSpPr txBox="1"/>
              <p:nvPr/>
            </p:nvSpPr>
            <p:spPr>
              <a:xfrm>
                <a:off x="2176288" y="2982924"/>
                <a:ext cx="837793" cy="369332"/>
              </a:xfrm>
              <a:prstGeom prst="rect">
                <a:avLst/>
              </a:prstGeom>
              <a:noFill/>
            </p:spPr>
            <p:txBody>
              <a:bodyPr wrap="none" rtlCol="0">
                <a:spAutoFit/>
              </a:bodyPr>
              <a:lstStyle/>
              <a:p>
                <a:r>
                  <a:rPr lang="en-US" dirty="0">
                    <a:latin typeface="+mj-lt"/>
                  </a:rPr>
                  <a:t>Twitter</a:t>
                </a:r>
              </a:p>
            </p:txBody>
          </p:sp>
        </p:grpSp>
        <p:sp>
          <p:nvSpPr>
            <p:cNvPr id="32" name="TextBox 31">
              <a:extLst>
                <a:ext uri="{FF2B5EF4-FFF2-40B4-BE49-F238E27FC236}">
                  <a16:creationId xmlns:a16="http://schemas.microsoft.com/office/drawing/2014/main" id="{2D984E6A-FA36-DB4E-8DBE-B341D2129B76}"/>
                </a:ext>
              </a:extLst>
            </p:cNvPr>
            <p:cNvSpPr txBox="1"/>
            <p:nvPr/>
          </p:nvSpPr>
          <p:spPr>
            <a:xfrm>
              <a:off x="583573" y="3386869"/>
              <a:ext cx="7846775" cy="707886"/>
            </a:xfrm>
            <a:prstGeom prst="rect">
              <a:avLst/>
            </a:prstGeom>
            <a:noFill/>
          </p:spPr>
          <p:txBody>
            <a:bodyPr wrap="square" rtlCol="0">
              <a:spAutoFit/>
            </a:bodyPr>
            <a:lstStyle/>
            <a:p>
              <a:pPr algn="just"/>
              <a:r>
                <a:rPr lang="en-US" sz="2000" i="1" dirty="0">
                  <a:solidFill>
                    <a:schemeClr val="bg2">
                      <a:lumMod val="50000"/>
                    </a:schemeClr>
                  </a:solidFill>
                  <a:latin typeface="+mj-lt"/>
                </a:rPr>
                <a:t>% of Facebook/Twitter users who say __ of what they </a:t>
              </a:r>
              <a:r>
                <a:rPr lang="en-US" sz="2000" b="1" i="1" dirty="0">
                  <a:solidFill>
                    <a:schemeClr val="tx2"/>
                  </a:solidFill>
                  <a:latin typeface="+mj-lt"/>
                </a:rPr>
                <a:t>post</a:t>
              </a:r>
              <a:r>
                <a:rPr lang="en-US" sz="2000" i="1" dirty="0">
                  <a:solidFill>
                    <a:schemeClr val="bg2">
                      <a:lumMod val="50000"/>
                    </a:schemeClr>
                  </a:solidFill>
                  <a:latin typeface="+mj-lt"/>
                </a:rPr>
                <a:t> on each site is related to politics</a:t>
              </a:r>
              <a:r>
                <a:rPr lang="en-US" sz="2000" i="1" dirty="0">
                  <a:solidFill>
                    <a:schemeClr val="bg2">
                      <a:lumMod val="50000"/>
                    </a:schemeClr>
                  </a:solidFill>
                </a:rPr>
                <a:t> </a:t>
              </a:r>
            </a:p>
          </p:txBody>
        </p:sp>
      </p:grpSp>
      <p:sp>
        <p:nvSpPr>
          <p:cNvPr id="56" name="TextBox 55">
            <a:extLst>
              <a:ext uri="{FF2B5EF4-FFF2-40B4-BE49-F238E27FC236}">
                <a16:creationId xmlns:a16="http://schemas.microsoft.com/office/drawing/2014/main" id="{CD295C93-F875-5048-B669-7AD6DE091BB0}"/>
              </a:ext>
            </a:extLst>
          </p:cNvPr>
          <p:cNvSpPr txBox="1"/>
          <p:nvPr/>
        </p:nvSpPr>
        <p:spPr>
          <a:xfrm>
            <a:off x="6520242" y="5760725"/>
            <a:ext cx="3314497" cy="369332"/>
          </a:xfrm>
          <a:prstGeom prst="rect">
            <a:avLst/>
          </a:prstGeom>
          <a:noFill/>
        </p:spPr>
        <p:txBody>
          <a:bodyPr wrap="none" rtlCol="0">
            <a:spAutoFit/>
          </a:bodyPr>
          <a:lstStyle/>
          <a:p>
            <a:r>
              <a:rPr lang="en-US" dirty="0">
                <a:solidFill>
                  <a:schemeClr val="bg2">
                    <a:lumMod val="75000"/>
                  </a:schemeClr>
                </a:solidFill>
              </a:rPr>
              <a:t>SOURCE: PEW RESEARCH CENTER</a:t>
            </a:r>
          </a:p>
        </p:txBody>
      </p:sp>
    </p:spTree>
    <p:extLst>
      <p:ext uri="{BB962C8B-B14F-4D97-AF65-F5344CB8AC3E}">
        <p14:creationId xmlns:p14="http://schemas.microsoft.com/office/powerpoint/2010/main" val="41147458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social media post&#10;&#10;Description automatically generated">
            <a:extLst>
              <a:ext uri="{FF2B5EF4-FFF2-40B4-BE49-F238E27FC236}">
                <a16:creationId xmlns:a16="http://schemas.microsoft.com/office/drawing/2014/main" id="{35624956-444B-9840-9AFE-B7E0FB5A204A}"/>
              </a:ext>
            </a:extLst>
          </p:cNvPr>
          <p:cNvPicPr>
            <a:picLocks noGrp="1" noChangeAspect="1"/>
          </p:cNvPicPr>
          <p:nvPr>
            <p:ph idx="1"/>
          </p:nvPr>
        </p:nvPicPr>
        <p:blipFill>
          <a:blip r:embed="rId3"/>
          <a:stretch>
            <a:fillRect/>
          </a:stretch>
        </p:blipFill>
        <p:spPr>
          <a:xfrm>
            <a:off x="1865361" y="0"/>
            <a:ext cx="8461277" cy="6858000"/>
          </a:xfrm>
        </p:spPr>
      </p:pic>
    </p:spTree>
    <p:extLst>
      <p:ext uri="{BB962C8B-B14F-4D97-AF65-F5344CB8AC3E}">
        <p14:creationId xmlns:p14="http://schemas.microsoft.com/office/powerpoint/2010/main" val="3584655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social media post&#10;&#10;Description automatically generated">
            <a:extLst>
              <a:ext uri="{FF2B5EF4-FFF2-40B4-BE49-F238E27FC236}">
                <a16:creationId xmlns:a16="http://schemas.microsoft.com/office/drawing/2014/main" id="{02B85DDE-B23F-1349-B35C-BFD92F4EA3EB}"/>
              </a:ext>
            </a:extLst>
          </p:cNvPr>
          <p:cNvPicPr>
            <a:picLocks noChangeAspect="1"/>
          </p:cNvPicPr>
          <p:nvPr/>
        </p:nvPicPr>
        <p:blipFill>
          <a:blip r:embed="rId3"/>
          <a:stretch>
            <a:fillRect/>
          </a:stretch>
        </p:blipFill>
        <p:spPr>
          <a:xfrm>
            <a:off x="1543099" y="0"/>
            <a:ext cx="9105802" cy="6858000"/>
          </a:xfrm>
          <a:prstGeom prst="rect">
            <a:avLst/>
          </a:prstGeom>
        </p:spPr>
      </p:pic>
    </p:spTree>
    <p:extLst>
      <p:ext uri="{BB962C8B-B14F-4D97-AF65-F5344CB8AC3E}">
        <p14:creationId xmlns:p14="http://schemas.microsoft.com/office/powerpoint/2010/main" val="2012357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social media post&#10;&#10;Description automatically generated">
            <a:extLst>
              <a:ext uri="{FF2B5EF4-FFF2-40B4-BE49-F238E27FC236}">
                <a16:creationId xmlns:a16="http://schemas.microsoft.com/office/drawing/2014/main" id="{09A57A37-5D36-3645-8D04-B9B79CAB98A4}"/>
              </a:ext>
            </a:extLst>
          </p:cNvPr>
          <p:cNvPicPr>
            <a:picLocks noGrp="1" noChangeAspect="1"/>
          </p:cNvPicPr>
          <p:nvPr>
            <p:ph idx="1"/>
          </p:nvPr>
        </p:nvPicPr>
        <p:blipFill>
          <a:blip r:embed="rId3"/>
          <a:stretch>
            <a:fillRect/>
          </a:stretch>
        </p:blipFill>
        <p:spPr>
          <a:xfrm>
            <a:off x="1927080" y="0"/>
            <a:ext cx="8337839" cy="6858000"/>
          </a:xfrm>
        </p:spPr>
      </p:pic>
    </p:spTree>
    <p:extLst>
      <p:ext uri="{BB962C8B-B14F-4D97-AF65-F5344CB8AC3E}">
        <p14:creationId xmlns:p14="http://schemas.microsoft.com/office/powerpoint/2010/main" val="948277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8DD55F9D-ACCB-724B-B5F5-3E77EDE5E037}"/>
              </a:ext>
            </a:extLst>
          </p:cNvPr>
          <p:cNvPicPr>
            <a:picLocks noChangeAspect="1"/>
          </p:cNvPicPr>
          <p:nvPr/>
        </p:nvPicPr>
        <p:blipFill rotWithShape="1">
          <a:blip r:embed="rId3"/>
          <a:srcRect r="1035"/>
          <a:stretch/>
        </p:blipFill>
        <p:spPr>
          <a:xfrm>
            <a:off x="1439333" y="736600"/>
            <a:ext cx="9313333" cy="5384800"/>
          </a:xfrm>
          <a:prstGeom prst="rect">
            <a:avLst/>
          </a:prstGeom>
        </p:spPr>
      </p:pic>
    </p:spTree>
    <p:extLst>
      <p:ext uri="{BB962C8B-B14F-4D97-AF65-F5344CB8AC3E}">
        <p14:creationId xmlns:p14="http://schemas.microsoft.com/office/powerpoint/2010/main" val="4155714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8DD55F9D-ACCB-724B-B5F5-3E77EDE5E037}"/>
              </a:ext>
            </a:extLst>
          </p:cNvPr>
          <p:cNvPicPr>
            <a:picLocks noChangeAspect="1"/>
          </p:cNvPicPr>
          <p:nvPr/>
        </p:nvPicPr>
        <p:blipFill rotWithShape="1">
          <a:blip r:embed="rId3"/>
          <a:srcRect r="1035"/>
          <a:stretch/>
        </p:blipFill>
        <p:spPr>
          <a:xfrm>
            <a:off x="1439333" y="736600"/>
            <a:ext cx="9313333" cy="5384800"/>
          </a:xfrm>
          <a:prstGeom prst="rect">
            <a:avLst/>
          </a:prstGeom>
        </p:spPr>
      </p:pic>
      <p:sp>
        <p:nvSpPr>
          <p:cNvPr id="2" name="Rectangle 1">
            <a:extLst>
              <a:ext uri="{FF2B5EF4-FFF2-40B4-BE49-F238E27FC236}">
                <a16:creationId xmlns:a16="http://schemas.microsoft.com/office/drawing/2014/main" id="{46846D77-3760-1240-A715-9F94DB369EE4}"/>
              </a:ext>
            </a:extLst>
          </p:cNvPr>
          <p:cNvSpPr/>
          <p:nvPr/>
        </p:nvSpPr>
        <p:spPr>
          <a:xfrm>
            <a:off x="1973735" y="1106311"/>
            <a:ext cx="4876800" cy="395111"/>
          </a:xfrm>
          <a:prstGeom prst="rect">
            <a:avLst/>
          </a:prstGeom>
          <a:noFill/>
          <a:ln>
            <a:solidFill>
              <a:srgbClr val="00206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4793151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8686</TotalTime>
  <Words>3022</Words>
  <Application>Microsoft Macintosh PowerPoint</Application>
  <PresentationFormat>Widescreen</PresentationFormat>
  <Paragraphs>323</Paragraphs>
  <Slides>31</Slides>
  <Notes>31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Calibri Light</vt:lpstr>
      <vt:lpstr>Office Theme</vt:lpstr>
      <vt:lpstr>Crowdsourcing to Analyze Belief Systems Underlying Social Issues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Crowdsourcing Study: Overview</vt:lpstr>
      <vt:lpstr>Crowdsourcing Study: Overview</vt:lpstr>
      <vt:lpstr>Crowdsourcing Study: Overview</vt:lpstr>
      <vt:lpstr>Crowdsourcing Study: Overview</vt:lpstr>
      <vt:lpstr>Crowdsourcing Study: Topic Modeling Results</vt:lpstr>
      <vt:lpstr>Crowdsourcing Study: Topic Modeling Results</vt:lpstr>
      <vt:lpstr>Crowdsourcing Study: Topic Modeling Results</vt:lpstr>
      <vt:lpstr>Crowdsourcing Study: Topic Modeling Results</vt:lpstr>
      <vt:lpstr>Crowdsourcing Study: Topic Modeling Results</vt:lpstr>
      <vt:lpstr>Crowdsourcing Study: Topic Modeling Results</vt:lpstr>
      <vt:lpstr>Crowdsourcing Study: Follow-up Analyses</vt:lpstr>
      <vt:lpstr>Crowdsourcing Study: Follow-up Analyses</vt:lpstr>
      <vt:lpstr>Crowdsourcing Study: Follow-up Analyses</vt:lpstr>
      <vt:lpstr>Crowdsourcing Study: Follow-up Analyses</vt:lpstr>
      <vt:lpstr>Crowdsourcing Study: Exploratory Analysis</vt:lpstr>
      <vt:lpstr>Crowdsourcing Study: Exploratory Analysis</vt:lpstr>
      <vt:lpstr>Crowdsourcing Study: Exploratory Analysis</vt:lpstr>
      <vt:lpstr>Crowdsourcing Study: Follow-up Analyses</vt:lpstr>
      <vt:lpstr>Discussion</vt:lpstr>
      <vt:lpstr>Discussion</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Crowdsourcing to Analyze Belief Systems Underlying Social Issues</dc:title>
  <dc:creator>John Priniski</dc:creator>
  <cp:lastModifiedBy>John Priniski</cp:lastModifiedBy>
  <cp:revision>116</cp:revision>
  <dcterms:created xsi:type="dcterms:W3CDTF">2020-06-25T20:58:25Z</dcterms:created>
  <dcterms:modified xsi:type="dcterms:W3CDTF">2020-07-08T20:17:07Z</dcterms:modified>
</cp:coreProperties>
</file>

<file path=docProps/thumbnail.jpeg>
</file>